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6" r:id="rId2"/>
    <p:sldId id="257" r:id="rId3"/>
    <p:sldId id="258" r:id="rId4"/>
    <p:sldId id="326" r:id="rId5"/>
    <p:sldId id="259" r:id="rId6"/>
    <p:sldId id="260" r:id="rId7"/>
    <p:sldId id="261" r:id="rId8"/>
    <p:sldId id="262" r:id="rId9"/>
    <p:sldId id="263" r:id="rId10"/>
    <p:sldId id="264" r:id="rId11"/>
    <p:sldId id="269" r:id="rId12"/>
    <p:sldId id="268" r:id="rId13"/>
    <p:sldId id="273" r:id="rId14"/>
    <p:sldId id="271" r:id="rId15"/>
    <p:sldId id="305" r:id="rId16"/>
    <p:sldId id="306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94" r:id="rId26"/>
    <p:sldId id="286" r:id="rId27"/>
    <p:sldId id="288" r:id="rId28"/>
    <p:sldId id="289" r:id="rId29"/>
    <p:sldId id="265" r:id="rId30"/>
    <p:sldId id="270" r:id="rId31"/>
    <p:sldId id="290" r:id="rId32"/>
    <p:sldId id="307" r:id="rId33"/>
    <p:sldId id="308" r:id="rId34"/>
    <p:sldId id="309" r:id="rId35"/>
    <p:sldId id="291" r:id="rId36"/>
    <p:sldId id="325" r:id="rId37"/>
    <p:sldId id="312" r:id="rId38"/>
    <p:sldId id="313" r:id="rId39"/>
    <p:sldId id="314" r:id="rId40"/>
    <p:sldId id="318" r:id="rId41"/>
    <p:sldId id="319" r:id="rId42"/>
    <p:sldId id="320" r:id="rId43"/>
    <p:sldId id="266" r:id="rId44"/>
    <p:sldId id="321" r:id="rId45"/>
    <p:sldId id="322" r:id="rId46"/>
    <p:sldId id="323" r:id="rId47"/>
    <p:sldId id="324" r:id="rId48"/>
    <p:sldId id="298" r:id="rId49"/>
    <p:sldId id="295" r:id="rId50"/>
    <p:sldId id="296" r:id="rId51"/>
    <p:sldId id="297" r:id="rId52"/>
    <p:sldId id="267" r:id="rId53"/>
    <p:sldId id="328" r:id="rId54"/>
    <p:sldId id="301" r:id="rId55"/>
    <p:sldId id="302" r:id="rId56"/>
    <p:sldId id="327" r:id="rId57"/>
    <p:sldId id="304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0" autoAdjust="0"/>
    <p:restoredTop sz="86410"/>
  </p:normalViewPr>
  <p:slideViewPr>
    <p:cSldViewPr>
      <p:cViewPr varScale="1">
        <p:scale>
          <a:sx n="63" d="100"/>
          <a:sy n="63" d="100"/>
        </p:scale>
        <p:origin x="78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293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1670"/>
    </p:cViewPr>
  </p:sorterViewPr>
  <p:notesViewPr>
    <p:cSldViewPr>
      <p:cViewPr varScale="1">
        <p:scale>
          <a:sx n="66" d="100"/>
          <a:sy n="66" d="100"/>
        </p:scale>
        <p:origin x="32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8DB2A4-78ED-4FBD-9BC6-5102C4E859A3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37EA78-B1BE-4123-8E0C-90A0D4A54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131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4778A-F6FA-4666-B8A8-F3D8C524767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2015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7EA78-B1BE-4123-8E0C-90A0D4A54601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3442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7EA78-B1BE-4123-8E0C-90A0D4A54601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0157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7EA78-B1BE-4123-8E0C-90A0D4A54601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044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7EA78-B1BE-4123-8E0C-90A0D4A5460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213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7EA78-B1BE-4123-8E0C-90A0D4A54601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038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7EA78-B1BE-4123-8E0C-90A0D4A54601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860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7EA78-B1BE-4123-8E0C-90A0D4A54601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08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7EA78-B1BE-4123-8E0C-90A0D4A54601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6013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7EA78-B1BE-4123-8E0C-90A0D4A54601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559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7EA78-B1BE-4123-8E0C-90A0D4A54601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956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7EA78-B1BE-4123-8E0C-90A0D4A54601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926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752601"/>
            <a:ext cx="10363200" cy="14700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05200"/>
            <a:ext cx="8534400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156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80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523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726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019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67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56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491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128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442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5200" y="30480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41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734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47800"/>
            <a:ext cx="11684000" cy="467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62400" y="6492876"/>
            <a:ext cx="563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47200" y="64928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D08FE-21CA-447A-B5E0-10774CCDBD3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AutoShape 2" descr="data:image/jpeg;base64,/9j/4AAQSkZJRgABAQAAAQABAAD/2wCEAAkGBhQREBUUEhQVFRUWFx0UGBcYFh4fGxweGxwYIB8gGh8YISggGRwjHBoaIS8gIywpLywsHSAzNTQqNSYuLCoBCQoKDgwOGg8PGiwkHyUpLzQpLiwsKSksLCwsLCksLSksLCwsLCksKSksLCwsLCwsLCwsLCwsLCksLCwsLCksLP/AABEIAF0CHQMBIgACEQEDEQH/xAAcAAEAAgMBAQEAAAAAAAAAAAAABQYDBAcIAgH/xABQEAACAQMCBAMEBQgECggHAAABAgMABBESIQUGEzEiQVEHMmFxFCNCUoEVVHKCkaGx0mKSk7IIFiQzo7PBwtHiF2NzlMPT4fAYNDVTdIOi/8QAGQEBAAMBAQAAAAAAAAAAAAAAAAECAwQF/8QALREAAgIBAwMBCAEFAAAAAAAAAAECEQMSITEEE0FRIiMycYGRscFhFFKh0fD/2gAMAwEAAhEDEQA/AOn8xc/WdhII7mR0YoJNoZGGklhklFIG6naoYe27hP5y39hL/JV7rj3t75ThEEd5HGqy9URyMoxqVlbBbHcgqAD3wflUN0rNMcVOSiWb/pu4T+ct/YS/yU/6buE/nLf2Ev8AJXmxbfJxXofh/sF4bGPrBNMfV5Sv+qC1SMtXB0ZsCxVq8m6PbZwn85Yf/om/krftPapwuTGm9hGfvkp/rAK0m9ivCSP/AJU/28389QPG/wDB7tXBNrNLC3kG+sT9+G/HUflVtzBKD8nTLDisM66oZY5V9Y3DD9qk1tV5R5i5JvOFSqZVKHPgniY6ScfZcYKnvscH4Yq08ne2m6tSqXZN1D2yf86o27Mff+T7n7wqvcXDN/6SbWqG6PQtK0uD8Ziu4VmgcPG4yCP3gjuCPMGt2tDkarZilKUIFKUoCo8+e0eHhTW6yKXMz4bDY0RgjU52OrGRhds777VbQc9q8te0vj/0/iU0qnMa/UxemhM7j1DMWb9au4+yHmL6XwyMMcyQfUP6nTjQd++UK5PmQaoppujpydPKEFJl1pSlXOYUpSgILmnmNrbpRwRCa4nYrHGXCqAoy8kjHOmNBjOASSVHnVRk5p4oIRObrgCws2hZDNNoLb+EPnBbY7D0NTvPfBJJTFNHEbhVjmtpoVcK7RXCqGMbMQA6lFOCRkFvPFRHD+TJDaXBNpZwmadZYra5QSRRKkaR5YR4AlYKzHSftbnvUF1wQXGvahf20DSi64HPpx9XBLI8hywHhXWM4zk/AGqz/wDENxD/AOzaf2cn/m1L+0Dk6aHh80jw8IQIYwxtrZkmGZExpYsdOcjOe6k+tVj2S8jpxG9PXGYIV6jr21EnCqcb4O5PwXHnVG3dHTjhFwc2uDqPsj9o1xxVrkXCQr0RGV6SsPf6mc6mb7o9K6PWvZWEcKBIY0jQbBUUKB8gNq2K0ORu3sCaofMftp4fZsUDtcODgrAAwHzdiF/YSaontk9ozzSvY2zFYUOiZgd5G80yPsL2I8znyG8p7NfYvD0kub9NbONSQHZVB7GQd2Yj7J2GdwT2pqt0jfs6Y65+eD5b/CSi14FlJo9TMur+rpx//VT/AAX278OnIWQy25O2ZU8P9aMtgfFsVdIuW7VU0LbQKnbSIkC799sYqrcyexnh92p6cQtpMbPCNK/jGPAR+APxFW3M7gy523EI5IxLHIjxkag6sCuPXI2xUPyVzevE4HnjTQizPEvizqC4w3YadQOdPl615v5p5RueGTPBKSFcZDKTolUdj8SPNT2PzBPafYKuOFH/ALd/4JVVK3RrPBohru0dHpSlXOYUpSgFKUoBSlKAUpSgFKUoBSlKAUpSgFKUoBSlKAUpSgFKUoBSlKAUpSgFKUoBSlKAUpSgFKUoBVK9r0GvhjL/ANbH/eq61W/aBDrsyP6a/wAah7muF1ki/wCTgEfBvENvMfxr1HXEU4XuNvOu3VEY0dXWZNen6/oUpSrHAavFOFxXMLQzoHjcYZT/ALPMEdwRuDuK8/c2cgmxuDHu0beKJz3ZfQ4+0vY/gds4Houq/wA8cHFxaMceKP6xT8veH4rn8QKq4pnV02d4pV4ZyPkDjz8OuBkn6PIQJV8h6OPivn6rnuQK72rZGR2riH5L+FdQ5HvC9oqN3iPT/Ae7+4gfhRKjXq0pe2vqWClKVY4BVY9ovGjbWEmg4kl+pT1BYHLfqrqPzx61Z653zhG17epCvZD0x+kcaz+AAH6pqGbYUnNXwjk0/K7xxxOy4WUMUPqEbSf34+YIPnVu9k14bS+6Z2juB0z8HXJQ/vZfmwrpHN/LiPYhEXHQAKD+iowR/V3+YFc4ThxUgrsQQQfQjcH8DVVCj0e+s0Gn/wB6HbqVqcJv+vCkn3l3HoexH4HNbdXPJarYUpShAqB57TVw6ceqj+8tT1RHNqZspR8B/eWhaHxI55zfb6ouNj709p/4FbnsN4YIorp8btIifgq5/i5rd5gtcpxT+lLbn9nT/wCFSHsxg0W0vxm/3Eq2lJWdkpe5a+X4Rca0uNXphtppR3jieQfqqT/srdrX4haiWKSM9nRkP6wI/wBtVOJVe55lh4SNamTxDUpcnuRkFviSRmvUKkY27eVcSfhBUkEYIOCPQjvV15T5p6SLDP7q7I/oPIN8B5H9vrVYxo9Hq28qTXgvNK+UcEAggg7gjsa+qseaVf2jcsrfWEi6cyRjqxHz1KDt8mGV/EHyqM9jVvo4cw/69z+0JV7qE5T4KbWF4yAB1WZcH7JwB+4VFb2brJ7pwfqTdKUqTAUpSgFKUoBSlKAUpSgFKUoBSlKAUpSgFKUoBSlKAUpSgFKUoBSlKAUpSgFKUoBSlKAUpSgFKUoBUNzYmbf9YVM1D81Ni3/WFEWh8SKWtuM10yubLKM10mpZrm8GnxfhguIjGzOgLIxKMVYhHViuV3AbTpON8E1TOGcNWXjHEIHMhiWCAqolkGkur6ipDZUnA3GDV/qscK5fnj4pdXb9Lp3CRxhVdtSiIEAnKANqz6jHxqDAjeL67fidgEWS4f6LOhAYDWV+jgM2ohF7sSRvvsDsKlIuc4n4e11JG8YDNA8R0lxIJDFoyDpJL4AJIG+SQM4zcR4PM/Ebe5UR9OGKWMguwYmUocgBCMDpjz31HtjeJj5Jmfh9xbSSJFJJcPdRyRktoYzdZchlXOlgB8Rvt5AVTh/FFkmaErhlXWGU6kYZwQGAADA91PrkZqauDo4dxDSSCtrJIpBIKsiPggjcEEjeonhhutRa7khyMqFhDaSSRlmL752wAMAZPfIxOQcPe6t7qCLTqlt3hyxIA6g052BJxnOPP1FWOqd6dzJwngbT8FtpYpporn6KkqzLK5JfphvrFYlZFJ7hgdicYO9b3LHOr3PDLS56LPLcHpFVGFDqXVnY79OPMbHO/cDua+Lbly9/J0diZIIVWFbdp42d3KBdLFFZUEbEDY5bGfhWXjXJ7i0tbezERjt3XVBOzCOZAjKVkKq2d2D4KkFgMiqnKfk/PwPD7y6jjy9o0kToXGnXGAfCw95SGUg488bGorlm6aOJLl4ZJZJGSFAg1ZeTGXcqMRoNyzHYAnzwKi+I8BnRL61kkhP0qV5lMSsMGWJIwGVjtjT2BOc5yO1T03Kt63DbeAtbdSKRGkizJ0Zo1GGSRtOohj48acdlIYZJk03jH5lh5f5gW7E40aWglMDjUGUkKrZVh7ykOO4BzkEVSeY4fosmkRs5aQIgUeTbgsfsqB3b4etWjlPgE9tLdNK0BSebrKIlYEfVxrghtgF0Y2zqznw+7Ub7UOByTQxPFoOiQdVJCQkib+FyoJxk9sEE4yKIY5NM1eS+bx0Lr6p2NuzZRWQ6igUtoYsFIKkHfB77ZqX4Tz31pLRXt5YlvYzJC7MpBIjEhUhSSvhyQTjOOwqh8IsZ4PpXihJmZnQDUoGuNUIbvgAA9s5+HarlYcr3AHCt4StimliJG8eYTFlfq9tjrwfl/SoxkTTsy818f6lvfxQxvILeJhK6vpIYxltMeN3ZVKsew3ABJyBJ8if/AEqx/wDxIP8AVJUJc8pXkct8LZ7cwXwZyJdYeKRo9BK6QRIrYHcrj443svLfDWtrO3gcqzQwpESucHQoXIz64qDMr3H4s8b4euWCtFcM6hiFcosYXWoOGxqOM/D0r85q5sb/ACq2S1lkaGNJS2qMKVYtg5LZHuEAYySewGTW9xfgdxJxK1uo+j07dZEZWdgzCUKDjCEKVKg9znceHvWlxvgs6zX1wBEUmt44VBkYEGMvgt4CAD1D2zjT552lEx5RAc28ZMvB766gDKJo4JVJOGQMqHy+0M42PftW9yf0rCMssTCa7nWFIVfwswTUWx7q4XUzPjJAHc4B0r/l+ZeDXFjmLqIkFuz6m04XSNQ8GSSAPDtjPc43krPgkt1DDNEY0uLWfqoCSY2ygV0ZguQGU+8FJB8jVnwav4ft+Cx2HM4kkuIWidZ7cKzRgg61cEq0bHSGU4I304IIOK0+Ac6Pdw9dbKdYTD1kdmi8ZB90DXkHzBbAOD5YJzcO4JMJ7i7lEQnliSFYkkYxqsesjMhQFizOSToGBgYOCS5Z4JNa8NS1fpNJFH0lKu2lttiSUyvyw1UMSm8V4/1zbTx2U4W8XweKMl36esALqyMqGGo43XPbc6dhxQSJMWidGgYo6bMchQ3h0e9kEYHfNWqz5SuY4eGR/UE2LAseo/jAjePw/V7HDlt/MY88j8l5GmkN+S6RPcuZIpEdmKHpqg1Aqv3Q2Qc5JHlkymaxyNbMgeXuc5I51h0MhaH6QEZgRjIBVhsY5PEMgbfE4qw8l88PdvdiZAhjuHijQMDsiReEE6dTFizZOPex5VT4eTLu0uIZZlt1VYWhbpayCWZWLBiBqZiCTqwQT9rvX7wawkglucmNo5ZmnXc6suFGG2woGnuNWc+VSXcde5deA8xW0HCmulikhhV5T0i2uQv1nUqMsdTvLnA1YywGcVJRcz6buO1uIzFJMjSQnWGV9G7rkYIkUEEjBGOxOK5xZ8PkPC3sZnVQXaRHjJJRjL1VI1Bez7EeYHcZ2vHDuGy3lxa3dyYR9GWQRiF2YO8iqpdtaIY8KGHT8XvZ1bDNTGUHHk1bj2lhI7mVrScRWs/QmfVH4fcywCsS2NYOB5eflV1qgXvI91JZ8RgzADezmZW1vhAwjGD9XuQIx89Xlje9wZ0rqADYGQDkA/AkDI+OBQqc85n4sLTiEr8SjnNlKiJBcRNJ04MDDiQREGORnbaQZbGkA7HFgXi62PC+upe8iiVpNaOHdo9THXqc+MhTljnyNZZrS9SW5KC3nimdSkcsjp0wIo0YErHIGVmUnRpHcnJzgYOC2Fvwjh6xXM0SIXbUzYSLVKzMUQMThRkgAnsMmgJeHjIeWJEXUJIjPrVgVVfDpz669Xhx30t2xvpcE5rF02Y48x9SSHWHBZWiLA9RAMpq05Xc5BGcZArU9nnAhbWxOpmDsREXHiW3Vn6CeukIxYat/Ge3YadjybL+UIrp0t4nj19SaGR9dwrKQFlj6aqNyrFizboMAZ8IEly3zDLPNeiZFRLecxKQ+cKscTeLYZJ1Fj5DtvjJw2PP0csluFjYx3ORHIrKxXbKmZBvGHHY74yA2k7Vm4Xy9NFcXuoxG3upOrsW6mWiSNlIxpA8GQ2Sd+w71pcqcA4haiO2lnt3tYMLG6owndF9xH+wgGwJGolRjYnNAZOIc/GM3gW0mf6FhpTqjA0lOpqXLb+DcKN/XG2drh/OQluIYmgljW5iaaB3K+IJoJ1KCWj2dSNW+++DtUfecp3LniuOji/QInjbKYhEOW8G+3iwPPb41nj5cufpHD5T0cWkLwyASNluoI1yng8hGDg9842xkgbkfNge4lijj19GZIJMONalwh16O5iGsDVnuG2wCasBFUrjHJs1xeJMUt0aOdZEukkdbgRrgmJkCaZAw1JkvgK3Y48V1NAUzkiL/LeJ5LHp3IRAXYhF6SHCAnCjLHtj9wqycZ4oYFQrE8rSSLEqoCcFvtOQDojABJY9viSAa/wng19bT3cqpauLmYTYM0gKYRVxkRHVsoPl+NfvHOX724tI0MkDzC4E00bFxBLHlvqSQC2jSV7ghiu4IYigM3+MC3lnfAKUaDqwvh8jUsYYFGQ5KkMO+D3BFRHKHOHQtOGQz28scc8MMEU5ZNDSdIaQQG1Lr0nSSN9th5SXA+VJ4hfrK8Gm6dnTpqw06okTBBOAF0+ROrv4e1Y+GcqTtDZ2910RFYmJkMbszStChVCwZFEQBw5AL5IxnHcCSu+aiGuBDC0wtcdYhgDkrrKRg++4QqSDpHiABJyBr8T58jjhtJoopZ0vHWOIppG7qWUEOwIOAe+wwckVjXl+6t7m6e1MLxXbCRhK7KYpNIVmUKjCUEAHSSm4xnfIwXfJMiQcOgtjGVspUlJkYqX0K6keFWwWLls+Xoc7ASjcyShbcNaSpLOXyjEaIhGCSZZY9SICANPfJYD1xEcZ59Y8Elv7aPDKHUK7DwMrmMt4chwGGQB7wx28pLmngdxPNavCYWjiZjLDNq0NkDQ40g6njYZVWGMnOVIBqGj5EuDwa5sJJIdchlMbqGC+OVpAXzkrkkAgatPq1AWbiXHugIVZCZp5OlHEGG5wWJLdgqopYnfbYAkgHBY81CR7mJonWe2AZ4sg6lcEq0bsQrKcEb4wQQQK0+Ncu3FwLS4zCt5ayGQDxGJg6lXj1Y1DK4+s07Ee75VmsOBzCW5upREJ540iWNZGMarGHxmQoGYszkk6BgYABxkgfPL/ADc95GJVs50heHrI7NH4yfsAa9QPoWwDg79idfgHMltDwm3njRooG0pFGz6my8mlVLOT3Y9ycAfAVIcrcJmteHxW79NpIYxEpV20tpGASSuVz5jBx8ahLbkWccHhsuskc9uySRSqCy6o5NalgQDg9iN8d9+1ATPC+bVledGQqYFEhZWDxupBOY2GMkYwVIBBx3zWXl3mM3ao4jxHJGJUdZA43x4W0+7IM7jcehO+MXCba/MUhu5LcSlCka26voVsHxs0mSxJxtgBQD72aj+WeUXgvXuTHBb64jHJHbyOySuWUiRlZEWNlwwAAYnWd9twLfSlKAUpSgFKUoBSlKAUpSgFVvn+fRZk/wBNf41ZKpPthm0cLZh5SR/3qhulZrgWrJFfyUhOL7jfzrtteVouNeJfmP416pqsJajs67F29P1/QpSlXPOFa3E70QwySHsiM/7ATWzXMvbRzeIYUtEPjlIeTHkinIB9NTAfgretRJ0rNsOJ5ZqKK6OL/Gr97NwXjll8iwQfqjJ/vfurhVnfvNIscSl5HYKqjuSew/8AWvSfLfBhaWsUAOSi+JvvMd2P4sSapGWo7+tgsca8sk6w3d0sUbSOcKilmPwAyazVzb21c0/R7eO2U4aZtT48kQ5/DU2B8QGq7dKzz8ON5ZqC8mhYcTuLidp4YzIytrIxkLnOkHt2xt8qn/y5xP8AN/8AR/8ANUl7OeCG2sI9YxJL9dJnuCwGF/VXSPmD61Z6Lg2y5YqTSSaRRvy5xP8AN/8AR/8ANWG74lxKVGR7fKsMHwfw8Xer/Shn3V/ajic3ESjFWyGUlSD3BGxB/GuicgccE9uUJ8UR0/qndT/Efq1z32yWBtrtZ1B0XA374EiAA/LUuk49QxqG9m3OPQ4jEGOEm+ob0yxGk/g+BnyDGs9dOmejLB3cGuPpf+z0HSlK1PHFRfND4tJT8B/eFSlQnOj4sJz6KP7y1KLQ+JEDx25wnEf6MkA/bord9nU+qCT4Sf7q1Wea7zTHxg/dntB+3o/8a2vY5xQSLcp5qUf+sGH+7Vr2OuUPdN/L8I6RSlfE/ut8j/CqHEfqOCMggj1FfVc/9ifFxNwwR58UEjJ+DeMH5eIj9WugVEXas0y4+3Nw9GfLoCCCAQdiD2qr8b5L1AtbHS3fQfdPyP2T+75VaqVJWM3F2jitzfNG7JICrqcMp7g/+/Pzqc5L5o0XKxsfBKdHyb7J/E+H8R6Vte2Tg6/RRdqAHhKq5+8jNpwfXDMCPTLetch4XxhjcQhfe6sePnrXFZOdOj2MWOOfFq+56ipSlaniiviWFWGGAYd8EZG3bvVcPMkhuY0XQ0cs8tsGCHwtHHOxOosOphoWUqFABJ8Xh32+XC9xw+E3DlnlhVmePVGfEoOxRsqfipHwxQE3SqZw+N0hjaOWUySXbxEyzSSLpjkuFUaWbyUDIGNWkZPmM0HNU8hjjRE6h+lB20kg/RZxD4U1qQHJ1Z1HRsPFnNCC20qu8f4g5s4JRqiZ57PUAwyokuIAylkOGGGKnBwQT3BrJdcSkWZ1jKktNHENeSqaoixOARvsDjIznuM5oST1KqK8xTsyaY1eYQ32FDMqO9tPDGPDkga85BOopnAJyc7LczvKVFuFZZGbpyadYKoqajgOuTrcrjIxoY79qEWWWlVX/GO6ZnCRRBorSO5MbPu7yfSVEavkIg1xKeoc7ZGN8rkh427tGjkdQThD9XJFgNDKwJQsdYypGzMpx5Muwks1KqkPMM0UEHV6cjzoyxtgoGmyvTjIyx8QLEkdgjGpnid5IHiiiKK8mo63UsoCAE+EMpYnIwNQ2yfLBAkqVV+EXUtzdRSuwVVtw/SRn063Z1Y5DhZV8IKl0OBuME5rJd3jieUB2wJ7dQM7ANjUPkfOgLJSqlHxuSOFnHjdYbmQa3bBMc2FBx5YwM4JA7Vuz8ZmRxCemZHmESyBG0KGjeTLrqycCNl2YZJXtmgLBSqgeZZS6hUV5RDeDCuQjPbz28QwrMFyxbOGOVOVDbkma4JxUypJrI1xPof6t48eFWGVkzjZhuCwPfPcACVpVMvOZLhrWcqURjatcxP0WGAMfZd9TbEYLKm43XyEvzRO8dtGQ+G+k2isyZXIa5gVx3JCsCQQSdjg5oCcpUBf8RlWSRYShZpI4l6mSqakJJwpBONm05Ge2RnIxW/FJkmkLMjRfShBp8RcakjwQc4UBj7mD4fFq8qAslKp0nOciwSzaUdfocl7EQrKGEYUgZZizqwceIqh27b7SdxxiWMtGxjMmpAhWNjnWHOkJqyzARtvqUY3OMEUBPUqvWvMUj2jv0yZl66gKpKloWkUZwSELFB4dRwTjJxmoy7ToWjSQ3cskklo8wDzlhIQIz1UySIgCwGIgqfWDw7LgC6Uqvz8alQtGxi6plEcZEbHVqjMmAmrdgFbcsowCdsYrRtua55RGqrGrlLxmLAkZs544dlVtteon3jp9WxuBbqVUp+ap4y6ssRb/I2TGoAC8naHS2TlymgtqGnVkeFcb5l5hmLNANHXSRo8iJiHCpC5ZE6g0qOsisWfZtt8igLPSqXFzk7RCcIAXtbKXBdmCm5ldDhR75XuAuGkwFG+nEha8Qum0LmMPI8uHeFlUIhAUrGWD7juGbuSQcYWgLJStPg18Z7aGVlCmSNJCoOQCygkA4GQM98CtygFc+9uU4XhJB7tNGo+e7fwU1YOYec1s5AhtryYlA+YLdpF3JGNQ2DbdviPWuQ+0vmG+4oUjj4feR28Z1gNbyF2bGNTYXC4BIABPckk7AUm9jo6de8Tfg5ssm9eyK8jf4qXv5nd/wDd5P5a6FZe0nj8YAazkl+L2UoP+j0j91Z4/Z5O7rH3qpra/PyO70rjLe1fjJXC8KbX6/Rrgj+rsf31oX3GOZL5dKwSwKdiEj6J/rSnWPwIrXUcCwPy19zoXPvtNg4ahQES3JHhiB934yEe6Ph3Pltkjzrf8Rlu7hpJC0ksr5O2SSdgFA/ABR5YAq/8I9gt7MdVzLHADudzJJk98gYXPx1Guq8o+zez4b4okLy4wZpN3/V2AQfogZ881m4ynydmPNi6dezuyu+yn2ZGzAurpR9IYeBO/SB7/rkbH0G3ma6XStfiN50YZJdDvoQvojXU7YGcIPNj2ArVJJUjgyZJZZapGaSQKCSQABkk9gB6159trn8u8wqSMwB8gHt0YskAg+TnuPLqGpjn7ny/voGt7bh17DE+zu0Emth5rhVwqnz3ORt2zmmcoLxHh12lxHY3LYBVkNvKAynuM6fCexB8iB3Gxzm7aR19PHRGUrVtbbnp+lVHlv2gm7mSJrC+t2YE65YCIhgE7ue2cYGRucVbq1OFprkUpX4xwKEFS9qvBBdcKnGPFEv0hDjsY8k4+aah+NeZNdd05u9pdxNayQ2nDOIBpFMZeW2caQwwSoTVlsdskYO++MHjf+Kl7+Z3f/d5P5a58it7HrdHk7cGpP8AyelfZ7zSOIWEUucyAdOUejrjPy1DDD4NVkrzVyPf8T4XMXisrp0cASRNbygNjOCCF8LDJwcHudjXceVOc/pzMptLu2ZVDHrxFVO+MKx94/gK1i7W5wZsajJuPBZKpPGeeLKeF4ZBdaXGDptpQdiDt4Nu1SXO95eRxJ9CVi5Y6iqBiAB6Ntuf4VzW74xzLnwLNj/sIf5as9lZbFiUlqbX3r9GXn7mOzayvjB9K6t08Lt1IJFQdNohsWUBfCudyck/hVT9lXOa2V+DM2IZV6TnyXJBVj8iMH0DE1u8dXmO8haC4imkifBZejEudLBhuqg9wD3quRezXif5lN+wf8azd8o6sMoaXjk+T1THIGAZSCCMgg5BB8wR3r5uPcb9E/wrknsl4Ff210BPHPFD038LE9PUSuPDnGe++K61c+436J/hWpw5cahKk7PNfsu54HDbvMuehKAkuBnTg+F8Dc6cnIHkx7nAr0rb3CyIrowZGAZWU5BB7EEbEH1rzfyf7IrniNmLlJYo1bIjD6vFpJBJKg6RkEefY/jLWNpx3geRHE0sGfdUGaLfckBMPH8T4R65rGFx5O3qFDK7i9zv1K47Zf4RKdp7N1YbHRID89mCkfLetbi3+ESdJFtagHGzyyZwf0EG/wDWFaa0cn9Pk9Cze3DjyQ8OMBP1lwyhV8wqMrMx+HhC/rVzD2S8ttecSjbH1VuRNIfiN0HzLgbegb0rJw/kninG7gzzh0VsapplKqF9I02LAAnAUBc5yQTmu8cq8qw8Ot1ggG3dmPvO3mzH1/gNqz06pWzq7ywYnji7b5JilKi+K3T9a3ijbSXdnfGM9ONTq94H7bRLtj3u9bHnpWbI4RCJBJ0o9YYuH0DUGIIJBxkEgkE+YJrNbWiRghFCgkthRgZPc7VG33MSoQEXqeOOPKke9KRpC/ewpEjeib79qxLzPlHcRN01lMAfUApYS9InfcIrZJbHYHGTtUWTpZKpYxgABEADGQAKMBmLEsPRiWYk+ZJ9awz8EgddLwxMupn0lFI1OWLnGO7Fmz66jnvWgeZjoGIJDIQ7LGPNUYKGzjChyQVLadjk6QDjb4/LKsB+j46uVwuRlgGBcJq8Osxh9OrbOM7UsaXwblxaJIhjdFdGGlkZQVI9CDsR8KxW/C4o1CpEiqG1gBQAGOfF+lud+9RnDeNakUIXnZlExLBUZY5HIQMMDxYDDGBnptnBwDlXmRDIFA8J6viJx4YTh30nfQHIXPmTntglY0skIuHxqwZY0VhrwQoBHUYO+CPvuAzepAJr4k4RCyLGYoyinKroGFO+6jGx3Pb1PrUTw3jrhIkZZJJnRZnUgAxrM7aVYqNOVAZfLPTOTkjO7zBdOqRpE2iSWZI1OAds6pMAgjPRSQj4gUsaXdG4OHRb/Vp4kETeAbourCHbdBqbC9hqPrXxb8Ihj9yKNcNr2Qe9p06v0tPhz6bdqjoOaFeVowh2Mo1lgFPQ0hz64DsFJ8j67407LmRlj6kwbWY45njyNMQldhGinSC8re7p9V8tQ1LJ0MmDwSPWjAaVR2lCKAFLsGBc7Zzhm88ZOe9bN3YxygLKiuAcgMAcHBGRnscEj5E1Ezcz6Rcv0ZDHb68uCMOyKh0xjuxJYr2xqQjNY4OcUJfWjRrGsru5IKgQFA/u5zgsV+asBnBwsjQycjtUU5VVBChBgAeEdht5DJwK/Gs0JJKKSSGJ0jJK+6T8R5HyqFuuZnCyBIcyK8MQUuD45iPC+nODGrK7AZGk7E96zNx/ErJpYkzLbRrthn6fVYhvuqhJJ/oMACcArGhkieGxYI6aYIZSNIxhjlh8idyPM1+3PD45ARJGjBipIZQclSCpOfNSAQfIgYqEu+c1SNWWF3zFLNhcdoWVcA+essNH3qmOKSssLFDpcjSh22dsKuc5HvEUsaWj8fg8BUIYYioRogpRcaH06kxjGltK5XscD0rLa2SRAiNFQE5IUAZOwycdzgDf4VVrTm5pUtX1hI+g1zcuV8o411qNsDTI6hj6hlG6tiSl5p0iTMTZQwppDAtrmYAIQOzqGVmHbDAgmlol45LYkIeBW6KVWCJVKGMqI1wUOAVxj3cADT22rPJYxtEYmRWjK6CjAFSPQg7EfCoiTm1FiaQoRpEzsCdgkDlWYt28RHhH2s7bAmsz8wYlWIREudGpdQyNYY5x5oulgWOBkYGTtSyNDN634XFGoVI0VQ2sAKANX3v0vj3r9/JkXU6nTTqDfXpGrJBGc984JGfQn1qLl5pAhkmWJ3jVNaEd5MnChMjxF9tOM9xnBOKx23OKNrJjdUjWZmbY/wCZkEZAA3JZtQGNiUbGe5WhofoSS8BtwCBBFhkaMjprujY1IdvcOBle21Z7jh8cmdaI2cE5UH3clf2EnHpmo2XmMpp1QuC8phUZG4EZcuc40qNLKScbjIyCCXDOPtPLGqx6VNulw+onWvVJ6a4xjfRJnfIwNqWND5JW2tUjXTGqooydKgAbnJ2G253rVg4Dbpr0QRL1Bh8RqNQJY4bA3GWY4PmxPmawXfMCpJ01XWeqkB8QHjcBsKD7xWM9Ru3h7ZOQNWHnBCWzG4RRMS+M56EgjOkDc6mPh9cbZ3wsaGTE/Do3zrjRskMcqO4GAfmBtmviHhUKABIo1ADqNKAYEjBnAwNg7AMw8yATWlwm/ea4nyQI49EWgEHEmC75IG5CvEMAkAht60bnmJobm41spjEIeFSQN4y/WYnGQi5TJOcaTjcgFZOh3RKcT5fhuE0ugGWhJIVcsIJBIiNkHKagfD6M2MZzWUcEg0BOjHpUlgugYBbJY9u7EnPrk5qFt+PSwwarjLyRWn0qdVCjxPkhFAHqkir3zjc53rbXmEv4QjRt9IS3GSMsSiyMV9dKFgR5aG8xSxoZn4hy3DLEY9CoCI18KJusTalQhlKtGCW8JG2o4wd6+uEcAjttWgDdi48CqEyqghAgAUHSCfMkkk1qQc2qzOBFIVQTnUozn6O4RtIAy2WJA9SNs743eEcW6+shMKpADhsq2VDeAj3gNQBIyM5GTg0shwa5N6GFUUKihVUBVUDAAHYADsAPKvulKkqKUpQClKUApSlAKUpQClKUApSlAKUpQClKUApSlAKUpQClKUApSlAK/CK/aUBitbRIkCRoqIuyqqgKPkBsKy0pQGtdcMil/wA5FG/6SA/xFfFrweCL/NwxJ+hGq/wFblKE2xSlKECtW54XFI2qSNGbSUyygnScZXf7JIGR54FbVKA024PAXDmGMuCpDaBkFfd3x5eXpWO/4MkqImAERtWjSNBxnGofBiGGMYZVPlUhShNs0Y+DRAR6lEjRghHkGpxkgnDNv3A/qj0rPc2SSFS6KxU5UkbqSCCVPkcEjI8iR51npQWzVHC4gyMIowyLoQ6BlVHYLtsB6CsX5At/F9RF4g6t9Wu4kOXB23DHcjz8636UFs1fyZFqV+lHqQBVbQMqB2AONgPIeVZJbRGZWZVLISUJG6kjBx6ZBI+VZqUFsjb3gEUo0lFAwyNhFyUk3dMkZAc7nGM1tvZRlw5RSwxhiBnbON/hqbHpk+tZ6UFs1/oEejR0006upp0jGrXr1Y+9r8WfXfvXw3CITkGKM6laM5Qbq5JZTturEkkeZrbpQWzSj4LAvaGIeISbIvvKNIbt7wXYH0rIeGRb/VpuxkPhG7EYLH+kRtn02rZpQWzWl4ZEwIaNGBCqQVBGEOVGPQHcDyrLLbq2NQB0kMM+RHYj4islKCzUbhEJyDFGQUMRGkYKHuhH3T93tSDhEMZykUanUHyqAeIDSDsO4XbPpW3SgtmhJy/bMoVoISFVlAMakAMcsBt2J3I86xpwFRN1dTag2rY4JGkgI2NmjGSQpGx371J0qKGpmnFweBQQsMagsJCAgA1BtQbt3D+IHyO9DweEhgYYyGTpN4Bum50Hbdcs23bc1uUqRbNUcLi06emmkBlxpGMP7w+TY39a+4bGNDqREU6QmQoB0r7o28hnYVnpQWzTbg8Jk6hhjMmoPrKDVqC6Q2cZ1Bds+m1H4PARgwxkFOkQUHufd7e78O1blKC2YLWxjiz00RNRydKgZOAMnHc4AHyArE3B4ShQxRlGDAqVGCHOpgR5hm3PqdzW5Sgtms3DYiSxjQkhQSVGSEOVBPmFO49DX4OFxAg9KPIcyg6Rs7Agv294gkau+9bVKC2aF1wWN1wFCHToDKo1BdQYpnHuMRgjz+B3r74bw1YFYKThm1YydK7KMICToXw50jbJJ863KUFvgUpShB//2Q=="/>
          <p:cNvSpPr>
            <a:spLocks noChangeAspect="1" noChangeArrowheads="1"/>
          </p:cNvSpPr>
          <p:nvPr userDrawn="1"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8" name="AutoShape 4" descr="data:image/jpeg;base64,/9j/4AAQSkZJRgABAQAAAQABAAD/2wCEAAkGBhQREBUUEhQVFRUWFx0UGBcYFh4fGxweGxwYIB8gGh8YISggGRwjHBoaIS8gIywpLywsHSAzNTQqNSYuLCoBCQoKDgwOGg8PGiwkHyUpLzQpLiwsKSksLCwsLCksLSksLCwsLCksKSksLCwsLCwsLCwsLCwsLCksLCwsLCksLP/AABEIAF0CHQMBIgACEQEDEQH/xAAcAAEAAgMBAQEAAAAAAAAAAAAABQYDBAcIAgH/xABQEAACAQMCBAMEBQgECggHAAABAgMABBESIQUGEzEiQVEHMmFxFCNCUoEVVHKCkaGx0mKSk7IIFiQzo7PBwtHiF2NzlMPT4fAYNDVTdIOi/8QAGQEBAAMBAQAAAAAAAAAAAAAAAAECAwQF/8QALREAAgIBAwMBCAEFAAAAAAAAAAECEQMSITEEE0FRIiMycYGRscFhFFKh0fD/2gAMAwEAAhEDEQA/AOn8xc/WdhII7mR0YoJNoZGGklhklFIG6naoYe27hP5y39hL/JV7rj3t75ThEEd5HGqy9URyMoxqVlbBbHcgqAD3wflUN0rNMcVOSiWb/pu4T+ct/YS/yU/6buE/nLf2Ev8AJXmxbfJxXofh/sF4bGPrBNMfV5Sv+qC1SMtXB0ZsCxVq8m6PbZwn85Yf/om/krftPapwuTGm9hGfvkp/rAK0m9ivCSP/AJU/28389QPG/wDB7tXBNrNLC3kG+sT9+G/HUflVtzBKD8nTLDisM66oZY5V9Y3DD9qk1tV5R5i5JvOFSqZVKHPgniY6ScfZcYKnvscH4Yq08ne2m6tSqXZN1D2yf86o27Mff+T7n7wqvcXDN/6SbWqG6PQtK0uD8Ziu4VmgcPG4yCP3gjuCPMGt2tDkarZilKUIFKUoCo8+e0eHhTW6yKXMz4bDY0RgjU52OrGRhds777VbQc9q8te0vj/0/iU0qnMa/UxemhM7j1DMWb9au4+yHmL6XwyMMcyQfUP6nTjQd++UK5PmQaoppujpydPKEFJl1pSlXOYUpSgILmnmNrbpRwRCa4nYrHGXCqAoy8kjHOmNBjOASSVHnVRk5p4oIRObrgCws2hZDNNoLb+EPnBbY7D0NTvPfBJJTFNHEbhVjmtpoVcK7RXCqGMbMQA6lFOCRkFvPFRHD+TJDaXBNpZwmadZYra5QSRRKkaR5YR4AlYKzHSftbnvUF1wQXGvahf20DSi64HPpx9XBLI8hywHhXWM4zk/AGqz/wDENxD/AOzaf2cn/m1L+0Dk6aHh80jw8IQIYwxtrZkmGZExpYsdOcjOe6k+tVj2S8jpxG9PXGYIV6jr21EnCqcb4O5PwXHnVG3dHTjhFwc2uDqPsj9o1xxVrkXCQr0RGV6SsPf6mc6mb7o9K6PWvZWEcKBIY0jQbBUUKB8gNq2K0ORu3sCaofMftp4fZsUDtcODgrAAwHzdiF/YSaontk9ozzSvY2zFYUOiZgd5G80yPsL2I8znyG8p7NfYvD0kub9NbONSQHZVB7GQd2Yj7J2GdwT2pqt0jfs6Y65+eD5b/CSi14FlJo9TMur+rpx//VT/AAX278OnIWQy25O2ZU8P9aMtgfFsVdIuW7VU0LbQKnbSIkC799sYqrcyexnh92p6cQtpMbPCNK/jGPAR+APxFW3M7gy523EI5IxLHIjxkag6sCuPXI2xUPyVzevE4HnjTQizPEvizqC4w3YadQOdPl615v5p5RueGTPBKSFcZDKTolUdj8SPNT2PzBPafYKuOFH/ALd/4JVVK3RrPBohru0dHpSlXOYUpSgFKUoBSlKAUpSgFKUoBSlKAUpSgFKUoBSlKAUpSgFKUoBSlKAUpSgFKUoBSlKAUpSgFKUoBVK9r0GvhjL/ANbH/eq61W/aBDrsyP6a/wAah7muF1ki/wCTgEfBvENvMfxr1HXEU4XuNvOu3VEY0dXWZNen6/oUpSrHAavFOFxXMLQzoHjcYZT/ALPMEdwRuDuK8/c2cgmxuDHu0beKJz3ZfQ4+0vY/gds4Houq/wA8cHFxaMceKP6xT8veH4rn8QKq4pnV02d4pV4ZyPkDjz8OuBkn6PIQJV8h6OPivn6rnuQK72rZGR2riH5L+FdQ5HvC9oqN3iPT/Ae7+4gfhRKjXq0pe2vqWClKVY4BVY9ovGjbWEmg4kl+pT1BYHLfqrqPzx61Z653zhG17epCvZD0x+kcaz+AAH6pqGbYUnNXwjk0/K7xxxOy4WUMUPqEbSf34+YIPnVu9k14bS+6Z2juB0z8HXJQ/vZfmwrpHN/LiPYhEXHQAKD+iowR/V3+YFc4ThxUgrsQQQfQjcH8DVVCj0e+s0Gn/wB6HbqVqcJv+vCkn3l3HoexH4HNbdXPJarYUpShAqB57TVw6ceqj+8tT1RHNqZspR8B/eWhaHxI55zfb6ouNj709p/4FbnsN4YIorp8btIifgq5/i5rd5gtcpxT+lLbn9nT/wCFSHsxg0W0vxm/3Eq2lJWdkpe5a+X4Rca0uNXphtppR3jieQfqqT/srdrX4haiWKSM9nRkP6wI/wBtVOJVe55lh4SNamTxDUpcnuRkFviSRmvUKkY27eVcSfhBUkEYIOCPQjvV15T5p6SLDP7q7I/oPIN8B5H9vrVYxo9Hq28qTXgvNK+UcEAggg7gjsa+qseaVf2jcsrfWEi6cyRjqxHz1KDt8mGV/EHyqM9jVvo4cw/69z+0JV7qE5T4KbWF4yAB1WZcH7JwB+4VFb2brJ7pwfqTdKUqTAUpSgFKUoBSlKAUpSgFKUoBSlKAUpSgFKUoBSlKAUpSgFKUoBSlKAUpSgFKUoBSlKAUpSgFKUoBUNzYmbf9YVM1D81Ni3/WFEWh8SKWtuM10yubLKM10mpZrm8GnxfhguIjGzOgLIxKMVYhHViuV3AbTpON8E1TOGcNWXjHEIHMhiWCAqolkGkur6ipDZUnA3GDV/qscK5fnj4pdXb9Lp3CRxhVdtSiIEAnKANqz6jHxqDAjeL67fidgEWS4f6LOhAYDWV+jgM2ohF7sSRvvsDsKlIuc4n4e11JG8YDNA8R0lxIJDFoyDpJL4AJIG+SQM4zcR4PM/Ebe5UR9OGKWMguwYmUocgBCMDpjz31HtjeJj5Jmfh9xbSSJFJJcPdRyRktoYzdZchlXOlgB8Rvt5AVTh/FFkmaErhlXWGU6kYZwQGAADA91PrkZqauDo4dxDSSCtrJIpBIKsiPggjcEEjeonhhutRa7khyMqFhDaSSRlmL752wAMAZPfIxOQcPe6t7qCLTqlt3hyxIA6g052BJxnOPP1FWOqd6dzJwngbT8FtpYpporn6KkqzLK5JfphvrFYlZFJ7hgdicYO9b3LHOr3PDLS56LPLcHpFVGFDqXVnY79OPMbHO/cDua+Lbly9/J0diZIIVWFbdp42d3KBdLFFZUEbEDY5bGfhWXjXJ7i0tbezERjt3XVBOzCOZAjKVkKq2d2D4KkFgMiqnKfk/PwPD7y6jjy9o0kToXGnXGAfCw95SGUg488bGorlm6aOJLl4ZJZJGSFAg1ZeTGXcqMRoNyzHYAnzwKi+I8BnRL61kkhP0qV5lMSsMGWJIwGVjtjT2BOc5yO1T03Kt63DbeAtbdSKRGkizJ0Zo1GGSRtOohj48acdlIYZJk03jH5lh5f5gW7E40aWglMDjUGUkKrZVh7ykOO4BzkEVSeY4fosmkRs5aQIgUeTbgsfsqB3b4etWjlPgE9tLdNK0BSebrKIlYEfVxrghtgF0Y2zqznw+7Ub7UOByTQxPFoOiQdVJCQkib+FyoJxk9sEE4yKIY5NM1eS+bx0Lr6p2NuzZRWQ6igUtoYsFIKkHfB77ZqX4Tz31pLRXt5YlvYzJC7MpBIjEhUhSSvhyQTjOOwqh8IsZ4PpXihJmZnQDUoGuNUIbvgAA9s5+HarlYcr3AHCt4StimliJG8eYTFlfq9tjrwfl/SoxkTTsy818f6lvfxQxvILeJhK6vpIYxltMeN3ZVKsew3ABJyBJ8if/AEqx/wDxIP8AVJUJc8pXkct8LZ7cwXwZyJdYeKRo9BK6QRIrYHcrj443svLfDWtrO3gcqzQwpESucHQoXIz64qDMr3H4s8b4euWCtFcM6hiFcosYXWoOGxqOM/D0r85q5sb/ACq2S1lkaGNJS2qMKVYtg5LZHuEAYySewGTW9xfgdxJxK1uo+j07dZEZWdgzCUKDjCEKVKg9znceHvWlxvgs6zX1wBEUmt44VBkYEGMvgt4CAD1D2zjT552lEx5RAc28ZMvB766gDKJo4JVJOGQMqHy+0M42PftW9yf0rCMssTCa7nWFIVfwswTUWx7q4XUzPjJAHc4B0r/l+ZeDXFjmLqIkFuz6m04XSNQ8GSSAPDtjPc43krPgkt1DDNEY0uLWfqoCSY2ygV0ZguQGU+8FJB8jVnwav4ft+Cx2HM4kkuIWidZ7cKzRgg61cEq0bHSGU4I304IIOK0+Ac6Pdw9dbKdYTD1kdmi8ZB90DXkHzBbAOD5YJzcO4JMJ7i7lEQnliSFYkkYxqsesjMhQFizOSToGBgYOCS5Z4JNa8NS1fpNJFH0lKu2lttiSUyvyw1UMSm8V4/1zbTx2U4W8XweKMl36esALqyMqGGo43XPbc6dhxQSJMWidGgYo6bMchQ3h0e9kEYHfNWqz5SuY4eGR/UE2LAseo/jAjePw/V7HDlt/MY88j8l5GmkN+S6RPcuZIpEdmKHpqg1Aqv3Q2Qc5JHlkymaxyNbMgeXuc5I51h0MhaH6QEZgRjIBVhsY5PEMgbfE4qw8l88PdvdiZAhjuHijQMDsiReEE6dTFizZOPex5VT4eTLu0uIZZlt1VYWhbpayCWZWLBiBqZiCTqwQT9rvX7wawkglucmNo5ZmnXc6suFGG2woGnuNWc+VSXcde5deA8xW0HCmulikhhV5T0i2uQv1nUqMsdTvLnA1YywGcVJRcz6buO1uIzFJMjSQnWGV9G7rkYIkUEEjBGOxOK5xZ8PkPC3sZnVQXaRHjJJRjL1VI1Bez7EeYHcZ2vHDuGy3lxa3dyYR9GWQRiF2YO8iqpdtaIY8KGHT8XvZ1bDNTGUHHk1bj2lhI7mVrScRWs/QmfVH4fcywCsS2NYOB5eflV1qgXvI91JZ8RgzADezmZW1vhAwjGD9XuQIx89Xlje9wZ0rqADYGQDkA/AkDI+OBQqc85n4sLTiEr8SjnNlKiJBcRNJ04MDDiQREGORnbaQZbGkA7HFgXi62PC+upe8iiVpNaOHdo9THXqc+MhTljnyNZZrS9SW5KC3nimdSkcsjp0wIo0YErHIGVmUnRpHcnJzgYOC2Fvwjh6xXM0SIXbUzYSLVKzMUQMThRkgAnsMmgJeHjIeWJEXUJIjPrVgVVfDpz669Xhx30t2xvpcE5rF02Y48x9SSHWHBZWiLA9RAMpq05Xc5BGcZArU9nnAhbWxOpmDsREXHiW3Vn6CeukIxYat/Ge3YadjybL+UIrp0t4nj19SaGR9dwrKQFlj6aqNyrFizboMAZ8IEly3zDLPNeiZFRLecxKQ+cKscTeLYZJ1Fj5DtvjJw2PP0csluFjYx3ORHIrKxXbKmZBvGHHY74yA2k7Vm4Xy9NFcXuoxG3upOrsW6mWiSNlIxpA8GQ2Sd+w71pcqcA4haiO2lnt3tYMLG6owndF9xH+wgGwJGolRjYnNAZOIc/GM3gW0mf6FhpTqjA0lOpqXLb+DcKN/XG2drh/OQluIYmgljW5iaaB3K+IJoJ1KCWj2dSNW+++DtUfecp3LniuOji/QInjbKYhEOW8G+3iwPPb41nj5cufpHD5T0cWkLwyASNluoI1yng8hGDg9842xkgbkfNge4lijj19GZIJMONalwh16O5iGsDVnuG2wCasBFUrjHJs1xeJMUt0aOdZEukkdbgRrgmJkCaZAw1JkvgK3Y48V1NAUzkiL/LeJ5LHp3IRAXYhF6SHCAnCjLHtj9wqycZ4oYFQrE8rSSLEqoCcFvtOQDojABJY9viSAa/wng19bT3cqpauLmYTYM0gKYRVxkRHVsoPl+NfvHOX724tI0MkDzC4E00bFxBLHlvqSQC2jSV7ghiu4IYigM3+MC3lnfAKUaDqwvh8jUsYYFGQ5KkMO+D3BFRHKHOHQtOGQz28scc8MMEU5ZNDSdIaQQG1Lr0nSSN9th5SXA+VJ4hfrK8Gm6dnTpqw06okTBBOAF0+ROrv4e1Y+GcqTtDZ2910RFYmJkMbszStChVCwZFEQBw5AL5IxnHcCSu+aiGuBDC0wtcdYhgDkrrKRg++4QqSDpHiABJyBr8T58jjhtJoopZ0vHWOIppG7qWUEOwIOAe+wwckVjXl+6t7m6e1MLxXbCRhK7KYpNIVmUKjCUEAHSSm4xnfIwXfJMiQcOgtjGVspUlJkYqX0K6keFWwWLls+Xoc7ASjcyShbcNaSpLOXyjEaIhGCSZZY9SICANPfJYD1xEcZ59Y8Elv7aPDKHUK7DwMrmMt4chwGGQB7wx28pLmngdxPNavCYWjiZjLDNq0NkDQ40g6njYZVWGMnOVIBqGj5EuDwa5sJJIdchlMbqGC+OVpAXzkrkkAgatPq1AWbiXHugIVZCZp5OlHEGG5wWJLdgqopYnfbYAkgHBY81CR7mJonWe2AZ4sg6lcEq0bsQrKcEb4wQQQK0+Ncu3FwLS4zCt5ayGQDxGJg6lXj1Y1DK4+s07Ee75VmsOBzCW5upREJ540iWNZGMarGHxmQoGYszkk6BgYABxkgfPL/ADc95GJVs50heHrI7NH4yfsAa9QPoWwDg79idfgHMltDwm3njRooG0pFGz6my8mlVLOT3Y9ycAfAVIcrcJmteHxW79NpIYxEpV20tpGASSuVz5jBx8ahLbkWccHhsuskc9uySRSqCy6o5NalgQDg9iN8d9+1ATPC+bVledGQqYFEhZWDxupBOY2GMkYwVIBBx3zWXl3mM3ao4jxHJGJUdZA43x4W0+7IM7jcehO+MXCba/MUhu5LcSlCka26voVsHxs0mSxJxtgBQD72aj+WeUXgvXuTHBb64jHJHbyOySuWUiRlZEWNlwwAAYnWd9twLfSlKAUpSgFKUoBSlKAUpSgFVvn+fRZk/wBNf41ZKpPthm0cLZh5SR/3qhulZrgWrJFfyUhOL7jfzrtteVouNeJfmP416pqsJajs67F29P1/QpSlXPOFa3E70QwySHsiM/7ATWzXMvbRzeIYUtEPjlIeTHkinIB9NTAfgretRJ0rNsOJ5ZqKK6OL/Gr97NwXjll8iwQfqjJ/vfurhVnfvNIscSl5HYKqjuSew/8AWvSfLfBhaWsUAOSi+JvvMd2P4sSapGWo7+tgsca8sk6w3d0sUbSOcKilmPwAyazVzb21c0/R7eO2U4aZtT48kQ5/DU2B8QGq7dKzz8ON5ZqC8mhYcTuLidp4YzIytrIxkLnOkHt2xt8qn/y5xP8AN/8AR/8ANUl7OeCG2sI9YxJL9dJnuCwGF/VXSPmD61Z6Lg2y5YqTSSaRRvy5xP8AN/8AR/8ANWG74lxKVGR7fKsMHwfw8Xer/Shn3V/ajic3ESjFWyGUlSD3BGxB/GuicgccE9uUJ8UR0/qndT/Efq1z32yWBtrtZ1B0XA374EiAA/LUuk49QxqG9m3OPQ4jEGOEm+ob0yxGk/g+BnyDGs9dOmejLB3cGuPpf+z0HSlK1PHFRfND4tJT8B/eFSlQnOj4sJz6KP7y1KLQ+JEDx25wnEf6MkA/bord9nU+qCT4Sf7q1Wea7zTHxg/dntB+3o/8a2vY5xQSLcp5qUf+sGH+7Vr2OuUPdN/L8I6RSlfE/ut8j/CqHEfqOCMggj1FfVc/9ifFxNwwR58UEjJ+DeMH5eIj9WugVEXas0y4+3Nw9GfLoCCCAQdiD2qr8b5L1AtbHS3fQfdPyP2T+75VaqVJWM3F2jitzfNG7JICrqcMp7g/+/Pzqc5L5o0XKxsfBKdHyb7J/E+H8R6Vte2Tg6/RRdqAHhKq5+8jNpwfXDMCPTLetch4XxhjcQhfe6sePnrXFZOdOj2MWOOfFq+56ipSlaniiviWFWGGAYd8EZG3bvVcPMkhuY0XQ0cs8tsGCHwtHHOxOosOphoWUqFABJ8Xh32+XC9xw+E3DlnlhVmePVGfEoOxRsqfipHwxQE3SqZw+N0hjaOWUySXbxEyzSSLpjkuFUaWbyUDIGNWkZPmM0HNU8hjjRE6h+lB20kg/RZxD4U1qQHJ1Z1HRsPFnNCC20qu8f4g5s4JRqiZ57PUAwyokuIAylkOGGGKnBwQT3BrJdcSkWZ1jKktNHENeSqaoixOARvsDjIznuM5oST1KqK8xTsyaY1eYQ32FDMqO9tPDGPDkga85BOopnAJyc7LczvKVFuFZZGbpyadYKoqajgOuTrcrjIxoY79qEWWWlVX/GO6ZnCRRBorSO5MbPu7yfSVEavkIg1xKeoc7ZGN8rkh427tGjkdQThD9XJFgNDKwJQsdYypGzMpx5Muwks1KqkPMM0UEHV6cjzoyxtgoGmyvTjIyx8QLEkdgjGpnid5IHiiiKK8mo63UsoCAE+EMpYnIwNQ2yfLBAkqVV+EXUtzdRSuwVVtw/SRn063Z1Y5DhZV8IKl0OBuME5rJd3jieUB2wJ7dQM7ANjUPkfOgLJSqlHxuSOFnHjdYbmQa3bBMc2FBx5YwM4JA7Vuz8ZmRxCemZHmESyBG0KGjeTLrqycCNl2YZJXtmgLBSqgeZZS6hUV5RDeDCuQjPbz28QwrMFyxbOGOVOVDbkma4JxUypJrI1xPof6t48eFWGVkzjZhuCwPfPcACVpVMvOZLhrWcqURjatcxP0WGAMfZd9TbEYLKm43XyEvzRO8dtGQ+G+k2isyZXIa5gVx3JCsCQQSdjg5oCcpUBf8RlWSRYShZpI4l6mSqakJJwpBONm05Ge2RnIxW/FJkmkLMjRfShBp8RcakjwQc4UBj7mD4fFq8qAslKp0nOciwSzaUdfocl7EQrKGEYUgZZizqwceIqh27b7SdxxiWMtGxjMmpAhWNjnWHOkJqyzARtvqUY3OMEUBPUqvWvMUj2jv0yZl66gKpKloWkUZwSELFB4dRwTjJxmoy7ToWjSQ3cskklo8wDzlhIQIz1UySIgCwGIgqfWDw7LgC6Uqvz8alQtGxi6plEcZEbHVqjMmAmrdgFbcsowCdsYrRtua55RGqrGrlLxmLAkZs544dlVtteon3jp9WxuBbqVUp+ap4y6ssRb/I2TGoAC8naHS2TlymgtqGnVkeFcb5l5hmLNANHXSRo8iJiHCpC5ZE6g0qOsisWfZtt8igLPSqXFzk7RCcIAXtbKXBdmCm5ldDhR75XuAuGkwFG+nEha8Qum0LmMPI8uHeFlUIhAUrGWD7juGbuSQcYWgLJStPg18Z7aGVlCmSNJCoOQCygkA4GQM98CtygFc+9uU4XhJB7tNGo+e7fwU1YOYec1s5AhtryYlA+YLdpF3JGNQ2DbdviPWuQ+0vmG+4oUjj4feR28Z1gNbyF2bGNTYXC4BIABPckk7AUm9jo6de8Tfg5ssm9eyK8jf4qXv5nd/wDd5P5a6FZe0nj8YAazkl+L2UoP+j0j91Z4/Z5O7rH3qpra/PyO70rjLe1fjJXC8KbX6/Rrgj+rsf31oX3GOZL5dKwSwKdiEj6J/rSnWPwIrXUcCwPy19zoXPvtNg4ahQES3JHhiB934yEe6Ph3Pltkjzrf8Rlu7hpJC0ksr5O2SSdgFA/ABR5YAq/8I9gt7MdVzLHADudzJJk98gYXPx1Guq8o+zez4b4okLy4wZpN3/V2AQfogZ881m4ynydmPNi6dezuyu+yn2ZGzAurpR9IYeBO/SB7/rkbH0G3ma6XStfiN50YZJdDvoQvojXU7YGcIPNj2ArVJJUjgyZJZZapGaSQKCSQABkk9gB6159trn8u8wqSMwB8gHt0YskAg+TnuPLqGpjn7ny/voGt7bh17DE+zu0Emth5rhVwqnz3ORt2zmmcoLxHh12lxHY3LYBVkNvKAynuM6fCexB8iB3Gxzm7aR19PHRGUrVtbbnp+lVHlv2gm7mSJrC+t2YE65YCIhgE7ue2cYGRucVbq1OFprkUpX4xwKEFS9qvBBdcKnGPFEv0hDjsY8k4+aah+NeZNdd05u9pdxNayQ2nDOIBpFMZeW2caQwwSoTVlsdskYO++MHjf+Kl7+Z3f/d5P5a58it7HrdHk7cGpP8AyelfZ7zSOIWEUucyAdOUejrjPy1DDD4NVkrzVyPf8T4XMXisrp0cASRNbygNjOCCF8LDJwcHudjXceVOc/pzMptLu2ZVDHrxFVO+MKx94/gK1i7W5wZsajJuPBZKpPGeeLKeF4ZBdaXGDptpQdiDt4Nu1SXO95eRxJ9CVi5Y6iqBiAB6Ntuf4VzW74xzLnwLNj/sIf5as9lZbFiUlqbX3r9GXn7mOzayvjB9K6t08Lt1IJFQdNohsWUBfCudyck/hVT9lXOa2V+DM2IZV6TnyXJBVj8iMH0DE1u8dXmO8haC4imkifBZejEudLBhuqg9wD3quRezXif5lN+wf8azd8o6sMoaXjk+T1THIGAZSCCMgg5BB8wR3r5uPcb9E/wrknsl4Ff210BPHPFD038LE9PUSuPDnGe++K61c+436J/hWpw5cahKk7PNfsu54HDbvMuehKAkuBnTg+F8Dc6cnIHkx7nAr0rb3CyIrowZGAZWU5BB7EEbEH1rzfyf7IrniNmLlJYo1bIjD6vFpJBJKg6RkEefY/jLWNpx3geRHE0sGfdUGaLfckBMPH8T4R65rGFx5O3qFDK7i9zv1K47Zf4RKdp7N1YbHRID89mCkfLetbi3+ESdJFtagHGzyyZwf0EG/wDWFaa0cn9Pk9Cze3DjyQ8OMBP1lwyhV8wqMrMx+HhC/rVzD2S8ttecSjbH1VuRNIfiN0HzLgbegb0rJw/kninG7gzzh0VsapplKqF9I02LAAnAUBc5yQTmu8cq8qw8Ot1ggG3dmPvO3mzH1/gNqz06pWzq7ywYnji7b5JilKi+K3T9a3ijbSXdnfGM9ONTq94H7bRLtj3u9bHnpWbI4RCJBJ0o9YYuH0DUGIIJBxkEgkE+YJrNbWiRghFCgkthRgZPc7VG33MSoQEXqeOOPKke9KRpC/ewpEjeib79qxLzPlHcRN01lMAfUApYS9InfcIrZJbHYHGTtUWTpZKpYxgABEADGQAKMBmLEsPRiWYk+ZJ9awz8EgddLwxMupn0lFI1OWLnGO7Fmz66jnvWgeZjoGIJDIQ7LGPNUYKGzjChyQVLadjk6QDjb4/LKsB+j46uVwuRlgGBcJq8Osxh9OrbOM7UsaXwblxaJIhjdFdGGlkZQVI9CDsR8KxW/C4o1CpEiqG1gBQAGOfF+lud+9RnDeNakUIXnZlExLBUZY5HIQMMDxYDDGBnptnBwDlXmRDIFA8J6viJx4YTh30nfQHIXPmTntglY0skIuHxqwZY0VhrwQoBHUYO+CPvuAzepAJr4k4RCyLGYoyinKroGFO+6jGx3Pb1PrUTw3jrhIkZZJJnRZnUgAxrM7aVYqNOVAZfLPTOTkjO7zBdOqRpE2iSWZI1OAds6pMAgjPRSQj4gUsaXdG4OHRb/Vp4kETeAbourCHbdBqbC9hqPrXxb8Ihj9yKNcNr2Qe9p06v0tPhz6bdqjoOaFeVowh2Mo1lgFPQ0hz64DsFJ8j67407LmRlj6kwbWY45njyNMQldhGinSC8re7p9V8tQ1LJ0MmDwSPWjAaVR2lCKAFLsGBc7Zzhm88ZOe9bN3YxygLKiuAcgMAcHBGRnscEj5E1Ezcz6Rcv0ZDHb68uCMOyKh0xjuxJYr2xqQjNY4OcUJfWjRrGsru5IKgQFA/u5zgsV+asBnBwsjQycjtUU5VVBChBgAeEdht5DJwK/Gs0JJKKSSGJ0jJK+6T8R5HyqFuuZnCyBIcyK8MQUuD45iPC+nODGrK7AZGk7E96zNx/ErJpYkzLbRrthn6fVYhvuqhJJ/oMACcArGhkieGxYI6aYIZSNIxhjlh8idyPM1+3PD45ARJGjBipIZQclSCpOfNSAQfIgYqEu+c1SNWWF3zFLNhcdoWVcA+essNH3qmOKSssLFDpcjSh22dsKuc5HvEUsaWj8fg8BUIYYioRogpRcaH06kxjGltK5XscD0rLa2SRAiNFQE5IUAZOwycdzgDf4VVrTm5pUtX1hI+g1zcuV8o411qNsDTI6hj6hlG6tiSl5p0iTMTZQwppDAtrmYAIQOzqGVmHbDAgmlol45LYkIeBW6KVWCJVKGMqI1wUOAVxj3cADT22rPJYxtEYmRWjK6CjAFSPQg7EfCoiTm1FiaQoRpEzsCdgkDlWYt28RHhH2s7bAmsz8wYlWIREudGpdQyNYY5x5oulgWOBkYGTtSyNDN634XFGoVI0VQ2sAKANX3v0vj3r9/JkXU6nTTqDfXpGrJBGc984JGfQn1qLl5pAhkmWJ3jVNaEd5MnChMjxF9tOM9xnBOKx23OKNrJjdUjWZmbY/wCZkEZAA3JZtQGNiUbGe5WhofoSS8BtwCBBFhkaMjprujY1IdvcOBle21Z7jh8cmdaI2cE5UH3clf2EnHpmo2XmMpp1QuC8phUZG4EZcuc40qNLKScbjIyCCXDOPtPLGqx6VNulw+onWvVJ6a4xjfRJnfIwNqWND5JW2tUjXTGqooydKgAbnJ2G253rVg4Dbpr0QRL1Bh8RqNQJY4bA3GWY4PmxPmawXfMCpJ01XWeqkB8QHjcBsKD7xWM9Ru3h7ZOQNWHnBCWzG4RRMS+M56EgjOkDc6mPh9cbZ3wsaGTE/Do3zrjRskMcqO4GAfmBtmviHhUKABIo1ADqNKAYEjBnAwNg7AMw8yATWlwm/ea4nyQI49EWgEHEmC75IG5CvEMAkAht60bnmJobm41spjEIeFSQN4y/WYnGQi5TJOcaTjcgFZOh3RKcT5fhuE0ugGWhJIVcsIJBIiNkHKagfD6M2MZzWUcEg0BOjHpUlgugYBbJY9u7EnPrk5qFt+PSwwarjLyRWn0qdVCjxPkhFAHqkir3zjc53rbXmEv4QjRt9IS3GSMsSiyMV9dKFgR5aG8xSxoZn4hy3DLEY9CoCI18KJusTalQhlKtGCW8JG2o4wd6+uEcAjttWgDdi48CqEyqghAgAUHSCfMkkk1qQc2qzOBFIVQTnUozn6O4RtIAy2WJA9SNs743eEcW6+shMKpADhsq2VDeAj3gNQBIyM5GTg0shwa5N6GFUUKihVUBVUDAAHYADsAPKvulKkqKUpQClKUApSlAKUpQClKUApSlAKUpQClKUApSlAKUpQClKUApSlAK/CK/aUBitbRIkCRoqIuyqqgKPkBsKy0pQGtdcMil/wA5FG/6SA/xFfFrweCL/NwxJ+hGq/wFblKE2xSlKECtW54XFI2qSNGbSUyygnScZXf7JIGR54FbVKA024PAXDmGMuCpDaBkFfd3x5eXpWO/4MkqImAERtWjSNBxnGofBiGGMYZVPlUhShNs0Y+DRAR6lEjRghHkGpxkgnDNv3A/qj0rPc2SSFS6KxU5UkbqSCCVPkcEjI8iR51npQWzVHC4gyMIowyLoQ6BlVHYLtsB6CsX5At/F9RF4g6t9Wu4kOXB23DHcjz8636UFs1fyZFqV+lHqQBVbQMqB2AONgPIeVZJbRGZWZVLISUJG6kjBx6ZBI+VZqUFsjb3gEUo0lFAwyNhFyUk3dMkZAc7nGM1tvZRlw5RSwxhiBnbON/hqbHpk+tZ6UFs1/oEejR0006upp0jGrXr1Y+9r8WfXfvXw3CITkGKM6laM5Qbq5JZTturEkkeZrbpQWzSj4LAvaGIeISbIvvKNIbt7wXYH0rIeGRb/VpuxkPhG7EYLH+kRtn02rZpQWzWl4ZEwIaNGBCqQVBGEOVGPQHcDyrLLbq2NQB0kMM+RHYj4islKCzUbhEJyDFGQUMRGkYKHuhH3T93tSDhEMZykUanUHyqAeIDSDsO4XbPpW3SgtmhJy/bMoVoISFVlAMakAMcsBt2J3I86xpwFRN1dTag2rY4JGkgI2NmjGSQpGx371J0qKGpmnFweBQQsMagsJCAgA1BtQbt3D+IHyO9DweEhgYYyGTpN4Bum50Hbdcs23bc1uUqRbNUcLi06emmkBlxpGMP7w+TY39a+4bGNDqREU6QmQoB0r7o28hnYVnpQWzTbg8Jk6hhjMmoPrKDVqC6Q2cZ1Bds+m1H4PARgwxkFOkQUHufd7e78O1blKC2YLWxjiz00RNRydKgZOAMnHc4AHyArE3B4ShQxRlGDAqVGCHOpgR5hm3PqdzW5Sgtms3DYiSxjQkhQSVGSEOVBPmFO49DX4OFxAg9KPIcyg6Rs7Agv294gkau+9bVKC2aF1wWN1wFCHToDKo1BdQYpnHuMRgjz+B3r74bw1YFYKThm1YydK7KMICToXw50jbJJ863KUFvgUpShB//2Q=="/>
          <p:cNvSpPr>
            <a:spLocks noChangeAspect="1" noChangeArrowheads="1"/>
          </p:cNvSpPr>
          <p:nvPr userDrawn="1"/>
        </p:nvSpPr>
        <p:spPr bwMode="auto">
          <a:xfrm>
            <a:off x="410633" y="79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9" name="AutoShape 6" descr="data:image/jpeg;base64,/9j/4AAQSkZJRgABAQAAAQABAAD/2wCEAAkGBhQREBUUEhQVFRUWFx0UGBcYFh4fGxweGxwYIB8gGh8YISggGRwjHBoaIS8gIywpLywsHSAzNTQqNSYuLCoBCQoKDgwOGg8PGiwkHyUpLzQpLiwsKSksLCwsLCksLSksLCwsLCksKSksLCwsLCwsLCwsLCwsLCksLCwsLCksLP/AABEIAF0CHQMBIgACEQEDEQH/xAAcAAEAAgMBAQEAAAAAAAAAAAAABQYDBAcIAgH/xABQEAACAQMCBAMEBQgECggHAAABAgMABBESIQUGEzEiQVEHMmFxFCNCUoEVVHKCkaGx0mKSk7IIFiQzo7PBwtHiF2NzlMPT4fAYNDVTdIOi/8QAGQEBAAMBAQAAAAAAAAAAAAAAAAECAwQF/8QALREAAgIBAwMBCAEFAAAAAAAAAAECEQMSITEEE0FRIiMycYGRscFhFFKh0fD/2gAMAwEAAhEDEQA/AOn8xc/WdhII7mR0YoJNoZGGklhklFIG6naoYe27hP5y39hL/JV7rj3t75ThEEd5HGqy9URyMoxqVlbBbHcgqAD3wflUN0rNMcVOSiWb/pu4T+ct/YS/yU/6buE/nLf2Ev8AJXmxbfJxXofh/sF4bGPrBNMfV5Sv+qC1SMtXB0ZsCxVq8m6PbZwn85Yf/om/krftPapwuTGm9hGfvkp/rAK0m9ivCSP/AJU/28389QPG/wDB7tXBNrNLC3kG+sT9+G/HUflVtzBKD8nTLDisM66oZY5V9Y3DD9qk1tV5R5i5JvOFSqZVKHPgniY6ScfZcYKnvscH4Yq08ne2m6tSqXZN1D2yf86o27Mff+T7n7wqvcXDN/6SbWqG6PQtK0uD8Ziu4VmgcPG4yCP3gjuCPMGt2tDkarZilKUIFKUoCo8+e0eHhTW6yKXMz4bDY0RgjU52OrGRhds777VbQc9q8te0vj/0/iU0qnMa/UxemhM7j1DMWb9au4+yHmL6XwyMMcyQfUP6nTjQd++UK5PmQaoppujpydPKEFJl1pSlXOYUpSgILmnmNrbpRwRCa4nYrHGXCqAoy8kjHOmNBjOASSVHnVRk5p4oIRObrgCws2hZDNNoLb+EPnBbY7D0NTvPfBJJTFNHEbhVjmtpoVcK7RXCqGMbMQA6lFOCRkFvPFRHD+TJDaXBNpZwmadZYra5QSRRKkaR5YR4AlYKzHSftbnvUF1wQXGvahf20DSi64HPpx9XBLI8hywHhXWM4zk/AGqz/wDENxD/AOzaf2cn/m1L+0Dk6aHh80jw8IQIYwxtrZkmGZExpYsdOcjOe6k+tVj2S8jpxG9PXGYIV6jr21EnCqcb4O5PwXHnVG3dHTjhFwc2uDqPsj9o1xxVrkXCQr0RGV6SsPf6mc6mb7o9K6PWvZWEcKBIY0jQbBUUKB8gNq2K0ORu3sCaofMftp4fZsUDtcODgrAAwHzdiF/YSaontk9ozzSvY2zFYUOiZgd5G80yPsL2I8znyG8p7NfYvD0kub9NbONSQHZVB7GQd2Yj7J2GdwT2pqt0jfs6Y65+eD5b/CSi14FlJo9TMur+rpx//VT/AAX278OnIWQy25O2ZU8P9aMtgfFsVdIuW7VU0LbQKnbSIkC799sYqrcyexnh92p6cQtpMbPCNK/jGPAR+APxFW3M7gy523EI5IxLHIjxkag6sCuPXI2xUPyVzevE4HnjTQizPEvizqC4w3YadQOdPl615v5p5RueGTPBKSFcZDKTolUdj8SPNT2PzBPafYKuOFH/ALd/4JVVK3RrPBohru0dHpSlXOYUpSgFKUoBSlKAUpSgFKUoBSlKAUpSgFKUoBSlKAUpSgFKUoBSlKAUpSgFKUoBSlKAUpSgFKUoBVK9r0GvhjL/ANbH/eq61W/aBDrsyP6a/wAah7muF1ki/wCTgEfBvENvMfxr1HXEU4XuNvOu3VEY0dXWZNen6/oUpSrHAavFOFxXMLQzoHjcYZT/ALPMEdwRuDuK8/c2cgmxuDHu0beKJz3ZfQ4+0vY/gds4Houq/wA8cHFxaMceKP6xT8veH4rn8QKq4pnV02d4pV4ZyPkDjz8OuBkn6PIQJV8h6OPivn6rnuQK72rZGR2riH5L+FdQ5HvC9oqN3iPT/Ae7+4gfhRKjXq0pe2vqWClKVY4BVY9ovGjbWEmg4kl+pT1BYHLfqrqPzx61Z653zhG17epCvZD0x+kcaz+AAH6pqGbYUnNXwjk0/K7xxxOy4WUMUPqEbSf34+YIPnVu9k14bS+6Z2juB0z8HXJQ/vZfmwrpHN/LiPYhEXHQAKD+iowR/V3+YFc4ThxUgrsQQQfQjcH8DVVCj0e+s0Gn/wB6HbqVqcJv+vCkn3l3HoexH4HNbdXPJarYUpShAqB57TVw6ceqj+8tT1RHNqZspR8B/eWhaHxI55zfb6ouNj709p/4FbnsN4YIorp8btIifgq5/i5rd5gtcpxT+lLbn9nT/wCFSHsxg0W0vxm/3Eq2lJWdkpe5a+X4Rca0uNXphtppR3jieQfqqT/srdrX4haiWKSM9nRkP6wI/wBtVOJVe55lh4SNamTxDUpcnuRkFviSRmvUKkY27eVcSfhBUkEYIOCPQjvV15T5p6SLDP7q7I/oPIN8B5H9vrVYxo9Hq28qTXgvNK+UcEAggg7gjsa+qseaVf2jcsrfWEi6cyRjqxHz1KDt8mGV/EHyqM9jVvo4cw/69z+0JV7qE5T4KbWF4yAB1WZcH7JwB+4VFb2brJ7pwfqTdKUqTAUpSgFKUoBSlKAUpSgFKUoBSlKAUpSgFKUoBSlKAUpSgFKUoBSlKAUpSgFKUoBSlKAUpSgFKUoBUNzYmbf9YVM1D81Ni3/WFEWh8SKWtuM10yubLKM10mpZrm8GnxfhguIjGzOgLIxKMVYhHViuV3AbTpON8E1TOGcNWXjHEIHMhiWCAqolkGkur6ipDZUnA3GDV/qscK5fnj4pdXb9Lp3CRxhVdtSiIEAnKANqz6jHxqDAjeL67fidgEWS4f6LOhAYDWV+jgM2ohF7sSRvvsDsKlIuc4n4e11JG8YDNA8R0lxIJDFoyDpJL4AJIG+SQM4zcR4PM/Ebe5UR9OGKWMguwYmUocgBCMDpjz31HtjeJj5Jmfh9xbSSJFJJcPdRyRktoYzdZchlXOlgB8Rvt5AVTh/FFkmaErhlXWGU6kYZwQGAADA91PrkZqauDo4dxDSSCtrJIpBIKsiPggjcEEjeonhhutRa7khyMqFhDaSSRlmL752wAMAZPfIxOQcPe6t7qCLTqlt3hyxIA6g052BJxnOPP1FWOqd6dzJwngbT8FtpYpporn6KkqzLK5JfphvrFYlZFJ7hgdicYO9b3LHOr3PDLS56LPLcHpFVGFDqXVnY79OPMbHO/cDua+Lbly9/J0diZIIVWFbdp42d3KBdLFFZUEbEDY5bGfhWXjXJ7i0tbezERjt3XVBOzCOZAjKVkKq2d2D4KkFgMiqnKfk/PwPD7y6jjy9o0kToXGnXGAfCw95SGUg488bGorlm6aOJLl4ZJZJGSFAg1ZeTGXcqMRoNyzHYAnzwKi+I8BnRL61kkhP0qV5lMSsMGWJIwGVjtjT2BOc5yO1T03Kt63DbeAtbdSKRGkizJ0Zo1GGSRtOohj48acdlIYZJk03jH5lh5f5gW7E40aWglMDjUGUkKrZVh7ykOO4BzkEVSeY4fosmkRs5aQIgUeTbgsfsqB3b4etWjlPgE9tLdNK0BSebrKIlYEfVxrghtgF0Y2zqznw+7Ub7UOByTQxPFoOiQdVJCQkib+FyoJxk9sEE4yKIY5NM1eS+bx0Lr6p2NuzZRWQ6igUtoYsFIKkHfB77ZqX4Tz31pLRXt5YlvYzJC7MpBIjEhUhSSvhyQTjOOwqh8IsZ4PpXihJmZnQDUoGuNUIbvgAA9s5+HarlYcr3AHCt4StimliJG8eYTFlfq9tjrwfl/SoxkTTsy818f6lvfxQxvILeJhK6vpIYxltMeN3ZVKsew3ABJyBJ8if/AEqx/wDxIP8AVJUJc8pXkct8LZ7cwXwZyJdYeKRo9BK6QRIrYHcrj443svLfDWtrO3gcqzQwpESucHQoXIz64qDMr3H4s8b4euWCtFcM6hiFcosYXWoOGxqOM/D0r85q5sb/ACq2S1lkaGNJS2qMKVYtg5LZHuEAYySewGTW9xfgdxJxK1uo+j07dZEZWdgzCUKDjCEKVKg9znceHvWlxvgs6zX1wBEUmt44VBkYEGMvgt4CAD1D2zjT552lEx5RAc28ZMvB766gDKJo4JVJOGQMqHy+0M42PftW9yf0rCMssTCa7nWFIVfwswTUWx7q4XUzPjJAHc4B0r/l+ZeDXFjmLqIkFuz6m04XSNQ8GSSAPDtjPc43krPgkt1DDNEY0uLWfqoCSY2ygV0ZguQGU+8FJB8jVnwav4ft+Cx2HM4kkuIWidZ7cKzRgg61cEq0bHSGU4I304IIOK0+Ac6Pdw9dbKdYTD1kdmi8ZB90DXkHzBbAOD5YJzcO4JMJ7i7lEQnliSFYkkYxqsesjMhQFizOSToGBgYOCS5Z4JNa8NS1fpNJFH0lKu2lttiSUyvyw1UMSm8V4/1zbTx2U4W8XweKMl36esALqyMqGGo43XPbc6dhxQSJMWidGgYo6bMchQ3h0e9kEYHfNWqz5SuY4eGR/UE2LAseo/jAjePw/V7HDlt/MY88j8l5GmkN+S6RPcuZIpEdmKHpqg1Aqv3Q2Qc5JHlkymaxyNbMgeXuc5I51h0MhaH6QEZgRjIBVhsY5PEMgbfE4qw8l88PdvdiZAhjuHijQMDsiReEE6dTFizZOPex5VT4eTLu0uIZZlt1VYWhbpayCWZWLBiBqZiCTqwQT9rvX7wawkglucmNo5ZmnXc6suFGG2woGnuNWc+VSXcde5deA8xW0HCmulikhhV5T0i2uQv1nUqMsdTvLnA1YywGcVJRcz6buO1uIzFJMjSQnWGV9G7rkYIkUEEjBGOxOK5xZ8PkPC3sZnVQXaRHjJJRjL1VI1Bez7EeYHcZ2vHDuGy3lxa3dyYR9GWQRiF2YO8iqpdtaIY8KGHT8XvZ1bDNTGUHHk1bj2lhI7mVrScRWs/QmfVH4fcywCsS2NYOB5eflV1qgXvI91JZ8RgzADezmZW1vhAwjGD9XuQIx89Xlje9wZ0rqADYGQDkA/AkDI+OBQqc85n4sLTiEr8SjnNlKiJBcRNJ04MDDiQREGORnbaQZbGkA7HFgXi62PC+upe8iiVpNaOHdo9THXqc+MhTljnyNZZrS9SW5KC3nimdSkcsjp0wIo0YErHIGVmUnRpHcnJzgYOC2Fvwjh6xXM0SIXbUzYSLVKzMUQMThRkgAnsMmgJeHjIeWJEXUJIjPrVgVVfDpz669Xhx30t2xvpcE5rF02Y48x9SSHWHBZWiLA9RAMpq05Xc5BGcZArU9nnAhbWxOpmDsREXHiW3Vn6CeukIxYat/Ge3YadjybL+UIrp0t4nj19SaGR9dwrKQFlj6aqNyrFizboMAZ8IEly3zDLPNeiZFRLecxKQ+cKscTeLYZJ1Fj5DtvjJw2PP0csluFjYx3ORHIrKxXbKmZBvGHHY74yA2k7Vm4Xy9NFcXuoxG3upOrsW6mWiSNlIxpA8GQ2Sd+w71pcqcA4haiO2lnt3tYMLG6owndF9xH+wgGwJGolRjYnNAZOIc/GM3gW0mf6FhpTqjA0lOpqXLb+DcKN/XG2drh/OQluIYmgljW5iaaB3K+IJoJ1KCWj2dSNW+++DtUfecp3LniuOji/QInjbKYhEOW8G+3iwPPb41nj5cufpHD5T0cWkLwyASNluoI1yng8hGDg9842xkgbkfNge4lijj19GZIJMONalwh16O5iGsDVnuG2wCasBFUrjHJs1xeJMUt0aOdZEukkdbgRrgmJkCaZAw1JkvgK3Y48V1NAUzkiL/LeJ5LHp3IRAXYhF6SHCAnCjLHtj9wqycZ4oYFQrE8rSSLEqoCcFvtOQDojABJY9viSAa/wng19bT3cqpauLmYTYM0gKYRVxkRHVsoPl+NfvHOX724tI0MkDzC4E00bFxBLHlvqSQC2jSV7ghiu4IYigM3+MC3lnfAKUaDqwvh8jUsYYFGQ5KkMO+D3BFRHKHOHQtOGQz28scc8MMEU5ZNDSdIaQQG1Lr0nSSN9th5SXA+VJ4hfrK8Gm6dnTpqw06okTBBOAF0+ROrv4e1Y+GcqTtDZ2910RFYmJkMbszStChVCwZFEQBw5AL5IxnHcCSu+aiGuBDC0wtcdYhgDkrrKRg++4QqSDpHiABJyBr8T58jjhtJoopZ0vHWOIppG7qWUEOwIOAe+wwckVjXl+6t7m6e1MLxXbCRhK7KYpNIVmUKjCUEAHSSm4xnfIwXfJMiQcOgtjGVspUlJkYqX0K6keFWwWLls+Xoc7ASjcyShbcNaSpLOXyjEaIhGCSZZY9SICANPfJYD1xEcZ59Y8Elv7aPDKHUK7DwMrmMt4chwGGQB7wx28pLmngdxPNavCYWjiZjLDNq0NkDQ40g6njYZVWGMnOVIBqGj5EuDwa5sJJIdchlMbqGC+OVpAXzkrkkAgatPq1AWbiXHugIVZCZp5OlHEGG5wWJLdgqopYnfbYAkgHBY81CR7mJonWe2AZ4sg6lcEq0bsQrKcEb4wQQQK0+Ncu3FwLS4zCt5ayGQDxGJg6lXj1Y1DK4+s07Ee75VmsOBzCW5upREJ540iWNZGMarGHxmQoGYszkk6BgYABxkgfPL/ADc95GJVs50heHrI7NH4yfsAa9QPoWwDg79idfgHMltDwm3njRooG0pFGz6my8mlVLOT3Y9ycAfAVIcrcJmteHxW79NpIYxEpV20tpGASSuVz5jBx8ahLbkWccHhsuskc9uySRSqCy6o5NalgQDg9iN8d9+1ATPC+bVledGQqYFEhZWDxupBOY2GMkYwVIBBx3zWXl3mM3ao4jxHJGJUdZA43x4W0+7IM7jcehO+MXCba/MUhu5LcSlCka26voVsHxs0mSxJxtgBQD72aj+WeUXgvXuTHBb64jHJHbyOySuWUiRlZEWNlwwAAYnWd9twLfSlKAUpSgFKUoBSlKAUpSgFVvn+fRZk/wBNf41ZKpPthm0cLZh5SR/3qhulZrgWrJFfyUhOL7jfzrtteVouNeJfmP416pqsJajs67F29P1/QpSlXPOFa3E70QwySHsiM/7ATWzXMvbRzeIYUtEPjlIeTHkinIB9NTAfgretRJ0rNsOJ5ZqKK6OL/Gr97NwXjll8iwQfqjJ/vfurhVnfvNIscSl5HYKqjuSew/8AWvSfLfBhaWsUAOSi+JvvMd2P4sSapGWo7+tgsca8sk6w3d0sUbSOcKilmPwAyazVzb21c0/R7eO2U4aZtT48kQ5/DU2B8QGq7dKzz8ON5ZqC8mhYcTuLidp4YzIytrIxkLnOkHt2xt8qn/y5xP8AN/8AR/8ANUl7OeCG2sI9YxJL9dJnuCwGF/VXSPmD61Z6Lg2y5YqTSSaRRvy5xP8AN/8AR/8ANWG74lxKVGR7fKsMHwfw8Xer/Shn3V/ajic3ESjFWyGUlSD3BGxB/GuicgccE9uUJ8UR0/qndT/Efq1z32yWBtrtZ1B0XA374EiAA/LUuk49QxqG9m3OPQ4jEGOEm+ob0yxGk/g+BnyDGs9dOmejLB3cGuPpf+z0HSlK1PHFRfND4tJT8B/eFSlQnOj4sJz6KP7y1KLQ+JEDx25wnEf6MkA/bord9nU+qCT4Sf7q1Wea7zTHxg/dntB+3o/8a2vY5xQSLcp5qUf+sGH+7Vr2OuUPdN/L8I6RSlfE/ut8j/CqHEfqOCMggj1FfVc/9ifFxNwwR58UEjJ+DeMH5eIj9WugVEXas0y4+3Nw9GfLoCCCAQdiD2qr8b5L1AtbHS3fQfdPyP2T+75VaqVJWM3F2jitzfNG7JICrqcMp7g/+/Pzqc5L5o0XKxsfBKdHyb7J/E+H8R6Vte2Tg6/RRdqAHhKq5+8jNpwfXDMCPTLetch4XxhjcQhfe6sePnrXFZOdOj2MWOOfFq+56ipSlaniiviWFWGGAYd8EZG3bvVcPMkhuY0XQ0cs8tsGCHwtHHOxOosOphoWUqFABJ8Xh32+XC9xw+E3DlnlhVmePVGfEoOxRsqfipHwxQE3SqZw+N0hjaOWUySXbxEyzSSLpjkuFUaWbyUDIGNWkZPmM0HNU8hjjRE6h+lB20kg/RZxD4U1qQHJ1Z1HRsPFnNCC20qu8f4g5s4JRqiZ57PUAwyokuIAylkOGGGKnBwQT3BrJdcSkWZ1jKktNHENeSqaoixOARvsDjIznuM5oST1KqK8xTsyaY1eYQ32FDMqO9tPDGPDkga85BOopnAJyc7LczvKVFuFZZGbpyadYKoqajgOuTrcrjIxoY79qEWWWlVX/GO6ZnCRRBorSO5MbPu7yfSVEavkIg1xKeoc7ZGN8rkh427tGjkdQThD9XJFgNDKwJQsdYypGzMpx5Muwks1KqkPMM0UEHV6cjzoyxtgoGmyvTjIyx8QLEkdgjGpnid5IHiiiKK8mo63UsoCAE+EMpYnIwNQ2yfLBAkqVV+EXUtzdRSuwVVtw/SRn063Z1Y5DhZV8IKl0OBuME5rJd3jieUB2wJ7dQM7ANjUPkfOgLJSqlHxuSOFnHjdYbmQa3bBMc2FBx5YwM4JA7Vuz8ZmRxCemZHmESyBG0KGjeTLrqycCNl2YZJXtmgLBSqgeZZS6hUV5RDeDCuQjPbz28QwrMFyxbOGOVOVDbkma4JxUypJrI1xPof6t48eFWGVkzjZhuCwPfPcACVpVMvOZLhrWcqURjatcxP0WGAMfZd9TbEYLKm43XyEvzRO8dtGQ+G+k2isyZXIa5gVx3JCsCQQSdjg5oCcpUBf8RlWSRYShZpI4l6mSqakJJwpBONm05Ge2RnIxW/FJkmkLMjRfShBp8RcakjwQc4UBj7mD4fFq8qAslKp0nOciwSzaUdfocl7EQrKGEYUgZZizqwceIqh27b7SdxxiWMtGxjMmpAhWNjnWHOkJqyzARtvqUY3OMEUBPUqvWvMUj2jv0yZl66gKpKloWkUZwSELFB4dRwTjJxmoy7ToWjSQ3cskklo8wDzlhIQIz1UySIgCwGIgqfWDw7LgC6Uqvz8alQtGxi6plEcZEbHVqjMmAmrdgFbcsowCdsYrRtua55RGqrGrlLxmLAkZs544dlVtteon3jp9WxuBbqVUp+ap4y6ssRb/I2TGoAC8naHS2TlymgtqGnVkeFcb5l5hmLNANHXSRo8iJiHCpC5ZE6g0qOsisWfZtt8igLPSqXFzk7RCcIAXtbKXBdmCm5ldDhR75XuAuGkwFG+nEha8Qum0LmMPI8uHeFlUIhAUrGWD7juGbuSQcYWgLJStPg18Z7aGVlCmSNJCoOQCygkA4GQM98CtygFc+9uU4XhJB7tNGo+e7fwU1YOYec1s5AhtryYlA+YLdpF3JGNQ2DbdviPWuQ+0vmG+4oUjj4feR28Z1gNbyF2bGNTYXC4BIABPckk7AUm9jo6de8Tfg5ssm9eyK8jf4qXv5nd/wDd5P5a6FZe0nj8YAazkl+L2UoP+j0j91Z4/Z5O7rH3qpra/PyO70rjLe1fjJXC8KbX6/Rrgj+rsf31oX3GOZL5dKwSwKdiEj6J/rSnWPwIrXUcCwPy19zoXPvtNg4ahQES3JHhiB934yEe6Ph3Pltkjzrf8Rlu7hpJC0ksr5O2SSdgFA/ABR5YAq/8I9gt7MdVzLHADudzJJk98gYXPx1Guq8o+zez4b4okLy4wZpN3/V2AQfogZ881m4ynydmPNi6dezuyu+yn2ZGzAurpR9IYeBO/SB7/rkbH0G3ma6XStfiN50YZJdDvoQvojXU7YGcIPNj2ArVJJUjgyZJZZapGaSQKCSQABkk9gB6159trn8u8wqSMwB8gHt0YskAg+TnuPLqGpjn7ny/voGt7bh17DE+zu0Emth5rhVwqnz3ORt2zmmcoLxHh12lxHY3LYBVkNvKAynuM6fCexB8iB3Gxzm7aR19PHRGUrVtbbnp+lVHlv2gm7mSJrC+t2YE65YCIhgE7ue2cYGRucVbq1OFprkUpX4xwKEFS9qvBBdcKnGPFEv0hDjsY8k4+aah+NeZNdd05u9pdxNayQ2nDOIBpFMZeW2caQwwSoTVlsdskYO++MHjf+Kl7+Z3f/d5P5a58it7HrdHk7cGpP8AyelfZ7zSOIWEUucyAdOUejrjPy1DDD4NVkrzVyPf8T4XMXisrp0cASRNbygNjOCCF8LDJwcHudjXceVOc/pzMptLu2ZVDHrxFVO+MKx94/gK1i7W5wZsajJuPBZKpPGeeLKeF4ZBdaXGDptpQdiDt4Nu1SXO95eRxJ9CVi5Y6iqBiAB6Ntuf4VzW74xzLnwLNj/sIf5as9lZbFiUlqbX3r9GXn7mOzayvjB9K6t08Lt1IJFQdNohsWUBfCudyck/hVT9lXOa2V+DM2IZV6TnyXJBVj8iMH0DE1u8dXmO8haC4imkifBZejEudLBhuqg9wD3quRezXif5lN+wf8azd8o6sMoaXjk+T1THIGAZSCCMgg5BB8wR3r5uPcb9E/wrknsl4Ff210BPHPFD038LE9PUSuPDnGe++K61c+436J/hWpw5cahKk7PNfsu54HDbvMuehKAkuBnTg+F8Dc6cnIHkx7nAr0rb3CyIrowZGAZWU5BB7EEbEH1rzfyf7IrniNmLlJYo1bIjD6vFpJBJKg6RkEefY/jLWNpx3geRHE0sGfdUGaLfckBMPH8T4R65rGFx5O3qFDK7i9zv1K47Zf4RKdp7N1YbHRID89mCkfLetbi3+ESdJFtagHGzyyZwf0EG/wDWFaa0cn9Pk9Cze3DjyQ8OMBP1lwyhV8wqMrMx+HhC/rVzD2S8ttecSjbH1VuRNIfiN0HzLgbegb0rJw/kninG7gzzh0VsapplKqF9I02LAAnAUBc5yQTmu8cq8qw8Ot1ggG3dmPvO3mzH1/gNqz06pWzq7ywYnji7b5JilKi+K3T9a3ijbSXdnfGM9ONTq94H7bRLtj3u9bHnpWbI4RCJBJ0o9YYuH0DUGIIJBxkEgkE+YJrNbWiRghFCgkthRgZPc7VG33MSoQEXqeOOPKke9KRpC/ewpEjeib79qxLzPlHcRN01lMAfUApYS9InfcIrZJbHYHGTtUWTpZKpYxgABEADGQAKMBmLEsPRiWYk+ZJ9awz8EgddLwxMupn0lFI1OWLnGO7Fmz66jnvWgeZjoGIJDIQ7LGPNUYKGzjChyQVLadjk6QDjb4/LKsB+j46uVwuRlgGBcJq8Osxh9OrbOM7UsaXwblxaJIhjdFdGGlkZQVI9CDsR8KxW/C4o1CpEiqG1gBQAGOfF+lud+9RnDeNakUIXnZlExLBUZY5HIQMMDxYDDGBnptnBwDlXmRDIFA8J6viJx4YTh30nfQHIXPmTntglY0skIuHxqwZY0VhrwQoBHUYO+CPvuAzepAJr4k4RCyLGYoyinKroGFO+6jGx3Pb1PrUTw3jrhIkZZJJnRZnUgAxrM7aVYqNOVAZfLPTOTkjO7zBdOqRpE2iSWZI1OAds6pMAgjPRSQj4gUsaXdG4OHRb/Vp4kETeAbourCHbdBqbC9hqPrXxb8Ihj9yKNcNr2Qe9p06v0tPhz6bdqjoOaFeVowh2Mo1lgFPQ0hz64DsFJ8j67407LmRlj6kwbWY45njyNMQldhGinSC8re7p9V8tQ1LJ0MmDwSPWjAaVR2lCKAFLsGBc7Zzhm88ZOe9bN3YxygLKiuAcgMAcHBGRnscEj5E1Ezcz6Rcv0ZDHb68uCMOyKh0xjuxJYr2xqQjNY4OcUJfWjRrGsru5IKgQFA/u5zgsV+asBnBwsjQycjtUU5VVBChBgAeEdht5DJwK/Gs0JJKKSSGJ0jJK+6T8R5HyqFuuZnCyBIcyK8MQUuD45iPC+nODGrK7AZGk7E96zNx/ErJpYkzLbRrthn6fVYhvuqhJJ/oMACcArGhkieGxYI6aYIZSNIxhjlh8idyPM1+3PD45ARJGjBipIZQclSCpOfNSAQfIgYqEu+c1SNWWF3zFLNhcdoWVcA+essNH3qmOKSssLFDpcjSh22dsKuc5HvEUsaWj8fg8BUIYYioRogpRcaH06kxjGltK5XscD0rLa2SRAiNFQE5IUAZOwycdzgDf4VVrTm5pUtX1hI+g1zcuV8o411qNsDTI6hj6hlG6tiSl5p0iTMTZQwppDAtrmYAIQOzqGVmHbDAgmlol45LYkIeBW6KVWCJVKGMqI1wUOAVxj3cADT22rPJYxtEYmRWjK6CjAFSPQg7EfCoiTm1FiaQoRpEzsCdgkDlWYt28RHhH2s7bAmsz8wYlWIREudGpdQyNYY5x5oulgWOBkYGTtSyNDN634XFGoVI0VQ2sAKANX3v0vj3r9/JkXU6nTTqDfXpGrJBGc984JGfQn1qLl5pAhkmWJ3jVNaEd5MnChMjxF9tOM9xnBOKx23OKNrJjdUjWZmbY/wCZkEZAA3JZtQGNiUbGe5WhofoSS8BtwCBBFhkaMjprujY1IdvcOBle21Z7jh8cmdaI2cE5UH3clf2EnHpmo2XmMpp1QuC8phUZG4EZcuc40qNLKScbjIyCCXDOPtPLGqx6VNulw+onWvVJ6a4xjfRJnfIwNqWND5JW2tUjXTGqooydKgAbnJ2G253rVg4Dbpr0QRL1Bh8RqNQJY4bA3GWY4PmxPmawXfMCpJ01XWeqkB8QHjcBsKD7xWM9Ru3h7ZOQNWHnBCWzG4RRMS+M56EgjOkDc6mPh9cbZ3wsaGTE/Do3zrjRskMcqO4GAfmBtmviHhUKABIo1ADqNKAYEjBnAwNg7AMw8yATWlwm/ea4nyQI49EWgEHEmC75IG5CvEMAkAht60bnmJobm41spjEIeFSQN4y/WYnGQi5TJOcaTjcgFZOh3RKcT5fhuE0ugGWhJIVcsIJBIiNkHKagfD6M2MZzWUcEg0BOjHpUlgugYBbJY9u7EnPrk5qFt+PSwwarjLyRWn0qdVCjxPkhFAHqkir3zjc53rbXmEv4QjRt9IS3GSMsSiyMV9dKFgR5aG8xSxoZn4hy3DLEY9CoCI18KJusTalQhlKtGCW8JG2o4wd6+uEcAjttWgDdi48CqEyqghAgAUHSCfMkkk1qQc2qzOBFIVQTnUozn6O4RtIAy2WJA9SNs743eEcW6+shMKpADhsq2VDeAj3gNQBIyM5GTg0shwa5N6GFUUKihVUBVUDAAHYADsAPKvulKkqKUpQClKUApSlAKUpQClKUApSlAKUpQClKUApSlAKUpQClKUApSlAK/CK/aUBitbRIkCRoqIuyqqgKPkBsKy0pQGtdcMil/wA5FG/6SA/xFfFrweCL/NwxJ+hGq/wFblKE2xSlKECtW54XFI2qSNGbSUyygnScZXf7JIGR54FbVKA024PAXDmGMuCpDaBkFfd3x5eXpWO/4MkqImAERtWjSNBxnGofBiGGMYZVPlUhShNs0Y+DRAR6lEjRghHkGpxkgnDNv3A/qj0rPc2SSFS6KxU5UkbqSCCVPkcEjI8iR51npQWzVHC4gyMIowyLoQ6BlVHYLtsB6CsX5At/F9RF4g6t9Wu4kOXB23DHcjz8636UFs1fyZFqV+lHqQBVbQMqB2AONgPIeVZJbRGZWZVLISUJG6kjBx6ZBI+VZqUFsjb3gEUo0lFAwyNhFyUk3dMkZAc7nGM1tvZRlw5RSwxhiBnbON/hqbHpk+tZ6UFs1/oEejR0006upp0jGrXr1Y+9r8WfXfvXw3CITkGKM6laM5Qbq5JZTturEkkeZrbpQWzSj4LAvaGIeISbIvvKNIbt7wXYH0rIeGRb/VpuxkPhG7EYLH+kRtn02rZpQWzWl4ZEwIaNGBCqQVBGEOVGPQHcDyrLLbq2NQB0kMM+RHYj4islKCzUbhEJyDFGQUMRGkYKHuhH3T93tSDhEMZykUanUHyqAeIDSDsO4XbPpW3SgtmhJy/bMoVoISFVlAMakAMcsBt2J3I86xpwFRN1dTag2rY4JGkgI2NmjGSQpGx371J0qKGpmnFweBQQsMagsJCAgA1BtQbt3D+IHyO9DweEhgYYyGTpN4Bum50Hbdcs23bc1uUqRbNUcLi06emmkBlxpGMP7w+TY39a+4bGNDqREU6QmQoB0r7o28hnYVnpQWzTbg8Jk6hhjMmoPrKDVqC6Q2cZ1Bds+m1H4PARgwxkFOkQUHufd7e78O1blKC2YLWxjiz00RNRydKgZOAMnHc4AHyArE3B4ShQxRlGDAqVGCHOpgR5hm3PqdzW5Sgtms3DYiSxjQkhQSVGSEOVBPmFO49DX4OFxAg9KPIcyg6Rs7Agv294gkau+9bVKC2aF1wWN1wFCHToDKo1BdQYpnHuMRgjz+B3r74bw1YFYKThm1YydK7KMICToXw50jbJJ863KUFvgUpShB//2Q=="/>
          <p:cNvSpPr>
            <a:spLocks noChangeAspect="1" noChangeArrowheads="1"/>
          </p:cNvSpPr>
          <p:nvPr userDrawn="1"/>
        </p:nvSpPr>
        <p:spPr bwMode="auto">
          <a:xfrm>
            <a:off x="613833" y="1603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34" y="6570366"/>
            <a:ext cx="2230967" cy="287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11" descr="data:image/jpeg;base64,/9j/4AAQSkZJRgABAQAAAQABAAD/2wCEAAkGBggGDxQIBxETERQUDSEWExUWDRcTEhAWGxwhGRgUFxIcHyogGBkkGRIUHy8mLzMvLiw4ISA9NjQqNTI3LCkBCQoKDgwOGg8PGTIjHyQ1LDI0NSwsNTM0LS80NS4uLDQ1NCk1MCwsLC81LSwpLC8sLyoqLCwsLC8sKSwsLCksKf/AABEIAQAAxQMBIgACEQEDEQH/xAAcAAEBAAMBAQEBAAAAAAAAAAAABgEDBwUIBAL/xABPEAABAwAECAgLBAULBQAAAAAAAQIDBAUGEQcSITQ1UXOyFjFydbGzwtITFyJSVGGRlKKk4RVBgdMUU1VxlRgjMjNCQ4KSoaXjdIOTo8H/xAAZAQEBAQEBAQAAAAAAAAAAAAAABQQDAQL/xAAzEQABAgMDCQgCAwEAAAAAAAAAAQIDBBEVcsEFMjM1UVSBkfASFCExQVJzwhNxIlNh0f/aAAwDAQACEQMRAD8A5mAUtS2Yo1ZwNpMr5EVVVLkxbsiqn3p6ipNTcKVZ+SKtErQwSspEmn9iEnj5k0C04D0Tz5vh7o4D0Tz5vh7pNt+S9y8lKVgTmxOaEWC04D0Tz5vh7o4D0Tz5vh7ot+S9y8lFgTmxOaEWC04D0Tz5vh7o4D0Tz5vh7ot+S9y8lFgTmxOaEWC04D0Tz5vh7o4D0Tz5vh7ot+S9y8lFgTmxOaEWC04D0Tz5vh7o4D0Tz5vh7ot+S9y8lFgTmxOaEWC04D0Tz5vh7o4D0Tz5vh7ot+S9y8lFgTmxOaEWC04D0Tz5vh7o4D0Tz5vh7ot+S9y8lFgTmxOaEWC04D0Tz5vh7o4D0Tz5vh7ot+S9y8lFgTmxOaEWC04D0Tz5vh7o4D0Tz5vh7ot+S9y8lFgTmxOaEWC04D0Tz5vh7o4D0Tz5vh7ot+S9y8lFgTmxOaEWCzWw9DTjfL8PdJ6v6siqmZIIVc5PBo691196qupPUapXKktNP/HCWq+fkpmmslTEqz8kREp+zzQAUiYC2qHRy8iTtESW1Q6OXkSdoh5d0DL7cS9kLTvurgRKOdrX2mcZ2tfafyhkukKqmcZ2tfaMZ2tfaYAFVM4zta+0Yzta+0wAKqZxna19oxna19pgAVUzjO1r7RjO1r7TAAqpnGdrX2jGdrX2mABVTOM7WvtGM7WvtMACqmcZ2tfaMZ2tfaYAFVM4zta+0Yzta+0wAKqZxna19oxna19pgAVU9myTlWltv8x26pstnnKbBvS41WRztuzduqbbZ5ymwb0uITtbJ8f2UvJqlb+B4QALhABbVDo5eRJ2iJLaodHLyJO0Q8u6Bl9uJeyFp33VwIhDJhDJcIIAAAB+2p6lp9fzJQaqjWWRUvuTIjUTjc5y5GtS9Mq+r78h0ur8BTImeGr+nJH5yRMRGt/70nH/AJUOT4zGeanVkJz/ACOTg6/4o7HftOT3mi9weKOx37Tk95ovcOfemHTuzzkAOv8Aijsd+05PeaL3B4o7HftOT3mi9wd6hjuzzkAO00XAhZunIr6JTqRIiLcqsko7kReO69I+PKhu8QdSelUv2wflDvUMd2f/AIcQB2/xB1J6VS/bB+UPEHUnpVL9sH5Q71DHdn/4cQB2/wAQdSelUv2wflHNcIVlaNY6mpVtDfJI1aK2TGkxca9znoqeS1Eu/m0/1Ppkdj1oh8vgOYlVJoAHc4AAAHsWRztuzduqbbZ5ymwb0uNVkc7bs3bqm22ecpsG9LiG7WyfH9lL7dUrfwPCABcIALaodHLyJO0RJbVDo5eRJ2iHl3QMvtxL2QtO+6uBEIZMIZLhBAAAOzWakgwbWf8At1GNdSKS1r0v/tOk/qGL9+I1i46py9ZM1FYK0GE9FrquKTisc5UY+Riyq+5bl8HCitaxiKipku4lyfetJXVDltZZWiyVWivdR4o1cxqXucsLVhlaiJxqnlOu++7JxkZScI6zVJHZmKNWObitdMk1zHRtdjIiImW9bkaqcXH+4nMRy1VvnXkUXdlPBfKh+e2uDSsLFI2kTKyeFzsVJWMxcV33Nexb8W+5blvVF9S3IvsWRwNvtRQ2Vq+lMhSRVxWJRfCrio5W3udjtuW9q5Pu/fxU1apS6DZHwVfq7wro2o1JFVZExpkdC1b8uM1mJkXKly38REWGqa19eskjs1SXwRxv8q+myQx47stzWtRfKuyrkT7sp0SI9zF/lSi+Z8KxqP8ALzKr+T2np7f4f/zD+T2np7f4f/zH88A8J37Q/wB1n/LHAPCd+0P91n/LOf5H+9OuB99hvt65l7g/sUlhqPJQkmSfwlI8JjJD4LF8lrMXFxnX/wBXff6yoJbB9U9f1LR5IbTT+HkdSMZjv0h82KzFamLjORFTymuW71lSZHLVVqtTunkADkGELDBPR5H1VZhyJiKrZKRio7ykyK2JFyZFyK5b/vuT+0esYr1oh45yNSqnWaVTKPQWrNS3sjanG570a1P8S5D59wvVtQa5rP8ASKsljmYlCYxXRvR7cZHyKrcZMl6I5vtI+m0yk1m/9IrCR8z/ADpJFkd+CuvuNRQgy/YXtKpiix0enZRAADWZQAAD2LI523Zu3VNts85TYN6XGqyOdt2bt1TbbPOU2DelxDdrZPj+yl9uqVv4HhAAuEAFtUOjl5EnaIktqh0cvIk7RDy7oGX24l7IWnfdXAiEMmEMlwggAAFTYXCDTrEvcyNvhoHuvkiV2Lc7ix2Oy4rrkRF+5bk4uMukwpWEa/7SZV7v0i/Gxv0GBJcbX4bG4/XfeccBwfLsetTuyO5qUKe3Nv6fbeRvhmpFDGt8cSOxsq5Md7smM+5VTiRERVu41VfHqqv60qJXLVVIkgx7kdiPuR93Fei5FXKt335T8BVYK42yV1REeiL5b1ypflSGRUX96KiKfTmtYxfDwQ8a5z3p4n5fGFar0+kf5m90y631rWXK+nUlMZL23qiYya08nKnrPRwoxsWvZmXJcskN6XZHXsjvv13nQcOsMf2bE7FS9tOajVuytRWPRUTUmRP9Dh2mVb/FPE79l1Hfy8j9WBmu6xr2hTzVrM+ZzaarGueqKqN8HG67InFe5VOgHMsAeYUjnFeqjOmmKKiI9UQ0w1q1FJLChaOSzdWSTUZ2LLKqQxKnG1z773IutrGvcnrRD5uREbkQ6zh+rDGkolXtXiY+VyetVRjF9iSnJzfKtoyu0xzLquoAAajKAAAAAAexZHO27N26pttnnKbBvS41WRztuzduqbbZ5ymwb0uIbtbJ8f2Uvt1St/A8IAFwgAtqh0cvIk7REltUOjl5EnaIeXdAy+3EvZC077q4EQhkwhkuEEAAAAAAFZgo01ROVJ1MhJlZgo01ROVJ1Mhzi5inWFnofowoafl2kO5GdCw66Mj5wZuSHPcKGn5dpDuRnQsOujI+cGbkhi9YZr9HmnAHmFI5xXqozppzLAHmFI5xXqozppnjaRTtDzEOAYbqT4etvB/q6Exvtc9676ECV+Ft+PXVJTU2NP3fzTF7RIFSClIaE6Mv81AAOpyAAAAAAPYsjnbdm7dU22zzlNg3pcarI523Zu3VNts85TYN6XEN2tk+P7KX26pW/geEAC4QAW1Q6OXkSdoiS2qHRy8iTtEPLugZfbiXshad91cCIQyYQyXCCAAAAAACswUaaonKk6mQkyswUaaonKk6mQ5xcxTrCz0P0YUNPy7SHcjOhYddGR84M3JDnuFDT8u0h3IzoWHXRkfODNyQxesM1+jzTgDzCkc4r1UZ005lgDzCkc4r1UZ00zxtIp2h5iHzbhW03S+VH1EZKFXhW03S+VH1EZKFWFmJ+ibFz1AAOhzAAAAAAPYsjnbdm7dU22zzlNg3pcarI523Zu3VNts85TYN6XEN2tk+P7KX26pW/geEAC4QAW1Q6OXkSdoiS2qHRy8iTtEPLugZfbiXshad91cCIQyYQyXCCAAAAAACswUaaonKk6mQkyswUaaonKk6mQ5xcxTrCz0P0YUNPy7SHcjOhYddGR84M3JDnuFDT8u0h3IzoWHXRkfODNyQxesM1+jzTgDzCkc4r1UZ005lgDzCkc4r1UZ00zxtIp2h5iHzbhW03S+VH1EZKFXhW03S+VH1EZKFWFmJ+ibFz1AAOhzAAAAAAPYsjnbdm7dU22zzlNg3pcarI523Zu3VNts85TYN6XEN2tk+P7KX26pW/geEAC4QAW1Q6OXkSdoiS2qHRy8iTtEPLugZfbiXshad91cCIQyYQyXCCAAAAAACswUaaonKk6mQkyswUaaonKk6mQ5xcxTrCz0P0YUNPy7SHcjOhYddGR84M3JDnuFDT8u0h3IzoWHXRkfODNyQxesM1+jzTgDzCkc4r1UZ005lgDzCkc4r1UZ00zxtIp2h5iHzbhW03S+VH1EZKFXhW03S+VH1EZKFWFmJ+ibFz1AAOhzAAAAAAPYsjnbdm7dU22zzlNg3pcarI523Zu3VNts85TYN6XEN2tk+P7KX26pW/geEAC4QAW1Q6OXkSdoiS2qHRy8iTtEPLugZfbiXshad91cCIQyYQyXCCAAAAAACswUaaonKk6mQkyswUaaonKk6mQ5xcxTrCz0P0YUNPy7SHcjOhYddGR84M3JDnuFDT8u0h3IzoWHXRkfODNyQxesM1+jzTgDzCkc4r1UZ005lgDzCkc4r1UZ00zxtIp2h5iHzbhW03S+VH1EZKFZhXara6pV/3rGv/pjT/wCEmVYWYn6JsXPUAA6HMAAAAAA9iyOdt2bt1TbbPOU2Delxqsjnbdm7dU22zzlNg3pcQ3a2T4/spfbqlb+B4QALhABbVDo5eRJ2iJLaodHLyJO0Q8u6Bl9uJeyFp33VwIhDJhDJcIIAAAAAAKzBRpqicqTqZCTKzBRpqicqTqZDnFzFOsLPQ/RhQ0/LtIdyM6Fh10ZHzgzckOe4UNPy7SHcjOhYddGR84M3JDF6wzX6PNOAPMKRzivVRnTTmWAPMKRzivVRnTTPG0inaHmIfO+GOFYa5lct/lwRu+HEyf8AjIo6Rh3oqxVjDSbsklBRv71Y91/+krTm5TgLWGhPjpR6gAHY4gAAAAAHsWRztuzduqbbZ5ymwb0uNVkc7bs3bqm22ecpsG9LiG7WyfH9lL7dUrfwPCABcIALaodHLyJO0RJbVDo5eRJ2iHl3QMvtxL2QtO+6uBEIZMIZLhBAAAAAABWYKNNUTlSdTISZ7thq6o1nayo9Z07G8HG92PitxnIjo3MvxfvuV6Lr4+M5xUqxUQ6Qlo9D18KGn5dpDuRnQsOujI+cGbkhyu3FoKLX1aS1tQEcsayMVuM3Fc9I2tRVxV4r1Yt1/wCNxY4VcIFR2ooUVCqh7nvWkpK5FhexIkRrkucrkS9170yJfxLl4r8nYdWH4GvtJR/ie7gDzCkc4r1UZ005lgDzCkc4r1UZ00yxtIp3h5iHK8PdWrLRqNWLf7ukLG71Nkbff/mhan4nFj6ktjUKWmoE9WZEc+LyFXibI1caNV9WO1t/4ny49j4lWOVFa5rlRzVS5WuRblaqa0VFQ2yjqt7OwyTLfFHGAAbDIAAAAAAexZHO27N26pttnnKbBvS41WRztuzduqbbZ5ymwb0uIbtbJ8f2Uvt1St/A8IAFwgAtqh0cvIk7REltUOjl5EnaIeXdAy+3EvZC077q4EQhkwhkuEEAAAFRg/sQluJ5KM6dIEiiR63Mx3vvVUTFaqpkS7KvrbryeRUlnK2tG5YangfMrU8rFuRrL+LGe5Ual9y3JfeuU91mCu2kS48dEc1U4lSlwNVPxSW84xHpRU7VFO0Ni1qraoWviAo/p0nuze8PEBR/TpPdm94j/Ftb39RN/EYvzh4tre/qJv4jF+cZqu/sQ00b7Cw8QFH9Ok92b3h4gKP6dJ7s3vEf4tre/qJv4jF+cPFtb39RN/EYvzhV39iCjfYdlsJYyOxEElCjldN4SfwiuWNGKi4rWXXIq/q0KUh8E1RVzUFEmo9ftcx7qWrmI6dsq4ng2J/Sa513lNdkLgxPzl8amlvkDkeFbBlSKZI6vqgYr3Oy0iFqeU5U/vY2/e65PKbxrxpet9/XAeserFqh45qOSinyF6tS3L6l1LqUH05aCwFnrTKstY0dvhFT+tYqxy/i9t2N+N6HOLZYG6BUNEmrWgUma6GJX4kjGPxrvux2o1U/flKDJpq+C+BidLKnkpyoAGsygAAHsWRztuzduqbbZ5ymwb0uNVkc7bs3bqm22ecpsG9LiG7WyfH9lL7dUrfwPCABcIALaodHLyJO0RJbVDo5eRJ2iHl3QMvtxL2QtO+6uBEIZMIZLhBAAAPoLArBHFU7JGIiK+kyK5fOVHqxFX/CxqfgXZ8lQVlTqK3wdHnmY2/+iykSMal+VfJRyJxmz7arT0mke+S94wOlXOcq1NzZlqIiUPrEHyd9tVp6TSPfJe8PtqtPSaR75L3j57m7ae95bsPrEHyd9tVp6TSPfJe8PtqtPSaR75L3h3N20d5bsPrEHyd9tVp6TSPfJe8PtqtPSaR75L3h3N20d5bsPrEHyd9tVp6TSPfJe8PtqtPSaR75L3h3N20d5bsPrEmcJWh6b/0jj50+2q09JpHvkveP4lrWsJ2rHNSJ3NVLla6kyOa5NStV1yoepKORa1HeW7D8ygAoGAAAA9iyOdt2bt1TbbPOU2Delxqsjnbdm7dU22zzlNg3pcQ3a2T4/spfbqlb+B4QALhABbVDo5eRJ2iJLaodHLyJO0Q8u6Bl9uJeyFp33VwIhDJhDJcIIAAAAAAAAAAAAAAAAAAAAAAAAAAB7Fkc7bs3bqm22ecpsG9LjVZHO27N26pttnnKbBvS4hu1snx/ZS+3VK38DwgAXCAC4s0+B1DbFK5qX46KmOiLcqqnQpDmLkMM/JpOQkhq7s0VFr+q/wDShITvc4ixOzWqULjg3Uev5n6jg3Uev5n6kPcguQw2ZMb0/ribrVl92b1wLjg3Uev5n6jg3Uev5n6kPcguQWZMb0/riLVl92b1wLjg3Uev5n6jg3Uev5n6kPcguQWZMb0/riLVl92b1wLjg3Uev5n6jg3Uev5n6kPcguQWZMb0/riLVl92b1wLjg3Uev5n6jg3Uev5n6kPcguQWZMb0/riLVl92b1wLjg3Uev5n6jg3Uev5n6kPcguQWZMb0/riLVl92b1wLjg3Uev5n6jg3Uev5n6kPcguQWZMb0/riLVl92b1wLjg3Uev5n6jg3Uev5n6kPcguQWZMb0/riLVl92b1wLjg3Uev5n6jg3Uev5n6kPcguQWZMb0/riLVl92b1wLjg3Uev5n6jg3Uev5n6kPcguQWZMb0/riLVl92b1wL+hVRVVXvSkUZyI5EVMs6KmVLlyXk7bB7ZKSisVFTwKZUVFTjXUeFcgOsrkx0GP+d8VXrSnjs89pymsptjQPwMhIxK18DIAK5GP/9k="/>
          <p:cNvSpPr>
            <a:spLocks noChangeAspect="1" noChangeArrowheads="1"/>
          </p:cNvSpPr>
          <p:nvPr userDrawn="1"/>
        </p:nvSpPr>
        <p:spPr bwMode="auto">
          <a:xfrm>
            <a:off x="817033" y="3127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pic>
        <p:nvPicPr>
          <p:cNvPr id="1039" name="Picture 15" descr="C:\Users\zhai\Pictures\uiuc-logo-20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" y="6564478"/>
            <a:ext cx="300567" cy="29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zhai\Pictures\timan-newlogo-40.p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538" y="6492082"/>
            <a:ext cx="1010463" cy="36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01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timan102.cs.illinois.edu/yzhng103/fomalhaut/m-times-navigation.php" TargetMode="External"/><Relationship Id="rId4" Type="http://schemas.openxmlformats.org/officeDocument/2006/relationships/hyperlink" Target="http://timan102.cs.illinois.edu/yzhng103/fomalhaut/s-times-navigation.php" TargetMode="Externa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0"/>
            <a:ext cx="10363200" cy="1470025"/>
          </a:xfrm>
        </p:spPr>
        <p:txBody>
          <a:bodyPr>
            <a:normAutofit fontScale="90000"/>
          </a:bodyPr>
          <a:lstStyle/>
          <a:p>
            <a:r>
              <a:rPr lang="en-US" sz="4900" b="1" dirty="0"/>
              <a:t>Interface Computing</a:t>
            </a:r>
            <a:r>
              <a:rPr lang="en-US" dirty="0"/>
              <a:t>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Computationally </a:t>
            </a:r>
            <a:r>
              <a:rPr lang="en-US" dirty="0"/>
              <a:t>Optimizing the </a:t>
            </a:r>
            <a:r>
              <a:rPr lang="en-US" dirty="0" smtClean="0"/>
              <a:t>Design </a:t>
            </a:r>
            <a:r>
              <a:rPr lang="en-US" dirty="0"/>
              <a:t>of Interactive Search Engine Interfaces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657600"/>
            <a:ext cx="8534400" cy="1752600"/>
          </a:xfrm>
        </p:spPr>
        <p:txBody>
          <a:bodyPr/>
          <a:lstStyle/>
          <a:p>
            <a:r>
              <a:rPr lang="en-US" dirty="0" err="1" smtClean="0"/>
              <a:t>ChengXiang</a:t>
            </a:r>
            <a:r>
              <a:rPr lang="en-US" dirty="0" smtClean="0"/>
              <a:t> (“Cheng”) Zhai</a:t>
            </a:r>
            <a:endParaRPr lang="en-US" altLang="ja-JP" dirty="0" smtClean="0"/>
          </a:p>
          <a:p>
            <a:r>
              <a:rPr lang="en-US" dirty="0" smtClean="0"/>
              <a:t>Department of Computer Science</a:t>
            </a:r>
          </a:p>
          <a:p>
            <a:r>
              <a:rPr lang="en-US" dirty="0" smtClean="0"/>
              <a:t>University of Illinois at Urbana-Champaign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WalmartLabs</a:t>
            </a:r>
            <a:r>
              <a:rPr lang="en-US" dirty="0" smtClean="0"/>
              <a:t>, April 7, 2017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88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 of the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Interface Card Model (ICM)</a:t>
            </a:r>
          </a:p>
          <a:p>
            <a:r>
              <a:rPr lang="en-US" dirty="0" smtClean="0"/>
              <a:t>ICM for Optimization of Interactive Interface of Search Engines</a:t>
            </a:r>
          </a:p>
          <a:p>
            <a:r>
              <a:rPr lang="en-US" dirty="0" smtClean="0"/>
              <a:t>Experiments</a:t>
            </a:r>
          </a:p>
          <a:p>
            <a:r>
              <a:rPr lang="en-US" dirty="0" smtClean="0"/>
              <a:t>Conclusions and Future Directions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10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5800" y="1447800"/>
            <a:ext cx="4724400" cy="609600"/>
          </a:xfrm>
          <a:prstGeom prst="rect">
            <a:avLst/>
          </a:prstGeom>
          <a:noFill/>
          <a:ln w="76200">
            <a:solidFill>
              <a:srgbClr val="00B05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47800" y="4800600"/>
            <a:ext cx="86066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Yinan</a:t>
            </a:r>
            <a:r>
              <a:rPr lang="en-US" dirty="0" smtClean="0"/>
              <a:t> Zhang, </a:t>
            </a:r>
            <a:r>
              <a:rPr lang="en-US" dirty="0" err="1" smtClean="0"/>
              <a:t>ChengXiang</a:t>
            </a:r>
            <a:r>
              <a:rPr lang="en-US" dirty="0" smtClean="0"/>
              <a:t> Zhai, </a:t>
            </a:r>
            <a:r>
              <a:rPr lang="en-US" b="1" dirty="0"/>
              <a:t>Information Retrieval as Card Playing: A Formal Model for</a:t>
            </a:r>
          </a:p>
          <a:p>
            <a:r>
              <a:rPr lang="en-US" b="1" dirty="0"/>
              <a:t>Optimizing Interactive Retrieval </a:t>
            </a:r>
            <a:r>
              <a:rPr lang="en-US" b="1" dirty="0" smtClean="0"/>
              <a:t>Interface, </a:t>
            </a:r>
            <a:r>
              <a:rPr lang="en-US" i="1" dirty="0" smtClean="0"/>
              <a:t>Proceedings of ACM SIGIR 2015.               </a:t>
            </a:r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430215" y="5496282"/>
            <a:ext cx="91339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Yinan</a:t>
            </a:r>
            <a:r>
              <a:rPr lang="en-US" dirty="0" smtClean="0"/>
              <a:t> Zhang, </a:t>
            </a:r>
            <a:r>
              <a:rPr lang="en-US" dirty="0" err="1" smtClean="0"/>
              <a:t>ChengXiang</a:t>
            </a:r>
            <a:r>
              <a:rPr lang="en-US" dirty="0" smtClean="0"/>
              <a:t> Zhai, </a:t>
            </a:r>
            <a:r>
              <a:rPr lang="en-US" b="1" dirty="0"/>
              <a:t>A Sequential Decision Formulation of the Interface Card Model </a:t>
            </a:r>
            <a:br>
              <a:rPr lang="en-US" b="1" dirty="0"/>
            </a:br>
            <a:r>
              <a:rPr lang="en-US" b="1" dirty="0"/>
              <a:t>for Interactive IR</a:t>
            </a:r>
            <a:r>
              <a:rPr lang="en-US" b="1" dirty="0" smtClean="0"/>
              <a:t>, </a:t>
            </a:r>
            <a:r>
              <a:rPr lang="en-US" i="1" dirty="0" smtClean="0"/>
              <a:t>Proceedings of ACM SIGIR 2015.              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97573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47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Key Idea of ICM: </a:t>
            </a:r>
            <a:br>
              <a:rPr lang="en-US" sz="3600" dirty="0" smtClean="0"/>
            </a:br>
            <a:r>
              <a:rPr lang="en-US" sz="3600" dirty="0" smtClean="0"/>
              <a:t>Human-Computer Interaction = Cooperative Game-Playing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11684000" cy="5045076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Players</a:t>
            </a:r>
            <a:r>
              <a:rPr lang="en-US" dirty="0" smtClean="0"/>
              <a:t>: Player 1= computer system;  Player 2= user</a:t>
            </a:r>
          </a:p>
          <a:p>
            <a:r>
              <a:rPr lang="en-US" b="1" dirty="0" smtClean="0"/>
              <a:t>Rules</a:t>
            </a:r>
            <a:r>
              <a:rPr lang="en-US" dirty="0" smtClean="0"/>
              <a:t> of game:</a:t>
            </a:r>
          </a:p>
          <a:p>
            <a:pPr lvl="1"/>
            <a:r>
              <a:rPr lang="en-US" sz="2400" dirty="0"/>
              <a:t>Player take turns to make “moves</a:t>
            </a:r>
            <a:r>
              <a:rPr lang="en-US" sz="2400" dirty="0" smtClean="0"/>
              <a:t>” </a:t>
            </a:r>
          </a:p>
          <a:p>
            <a:pPr lvl="2"/>
            <a:r>
              <a:rPr lang="en-US" sz="2000" b="1" dirty="0" smtClean="0"/>
              <a:t>User move = user action </a:t>
            </a:r>
          </a:p>
          <a:p>
            <a:pPr lvl="2"/>
            <a:r>
              <a:rPr lang="en-US" sz="2000" b="1" dirty="0" smtClean="0"/>
              <a:t>System move = show an “interface card”</a:t>
            </a:r>
            <a:endParaRPr lang="en-US" sz="2000" b="1" dirty="0"/>
          </a:p>
          <a:p>
            <a:pPr lvl="1"/>
            <a:r>
              <a:rPr lang="en-US" sz="2400" dirty="0"/>
              <a:t>For </a:t>
            </a:r>
            <a:r>
              <a:rPr lang="en-US" sz="2400" dirty="0" smtClean="0"/>
              <a:t>each action taken by user</a:t>
            </a:r>
            <a:r>
              <a:rPr lang="en-US" sz="2400" dirty="0"/>
              <a:t>, </a:t>
            </a:r>
            <a:r>
              <a:rPr lang="en-US" sz="2400" dirty="0" smtClean="0"/>
              <a:t>system responds by showing </a:t>
            </a:r>
            <a:r>
              <a:rPr lang="en-US" sz="2400" dirty="0"/>
              <a:t>an </a:t>
            </a:r>
            <a:r>
              <a:rPr lang="en-US" sz="2400" dirty="0" smtClean="0"/>
              <a:t>interface card</a:t>
            </a:r>
            <a:endParaRPr lang="en-US" sz="2400" dirty="0"/>
          </a:p>
          <a:p>
            <a:pPr lvl="1"/>
            <a:r>
              <a:rPr lang="en-US" sz="2400" dirty="0" smtClean="0"/>
              <a:t>For each interface card shown, user responds by taking an action  </a:t>
            </a:r>
          </a:p>
          <a:p>
            <a:pPr lvl="1"/>
            <a:r>
              <a:rPr lang="en-US" sz="2400" dirty="0" smtClean="0"/>
              <a:t>First </a:t>
            </a:r>
            <a:r>
              <a:rPr lang="en-US" sz="2400" dirty="0"/>
              <a:t>move = </a:t>
            </a:r>
            <a:r>
              <a:rPr lang="en-US" sz="2400" dirty="0" smtClean="0"/>
              <a:t>User starts an application software with a particular configuration</a:t>
            </a:r>
            <a:endParaRPr lang="en-US" sz="2000" dirty="0"/>
          </a:p>
          <a:p>
            <a:pPr lvl="1"/>
            <a:r>
              <a:rPr lang="en-US" sz="2400" dirty="0" smtClean="0"/>
              <a:t>Last move = User stops using the system (with task either finished or not) </a:t>
            </a:r>
            <a:endParaRPr lang="en-US" sz="2400" dirty="0"/>
          </a:p>
          <a:p>
            <a:r>
              <a:rPr lang="en-US" b="1" dirty="0" smtClean="0"/>
              <a:t>Objective</a:t>
            </a:r>
            <a:r>
              <a:rPr lang="en-US" dirty="0" smtClean="0"/>
              <a:t>:  </a:t>
            </a:r>
            <a:r>
              <a:rPr lang="en-US" b="1" dirty="0" smtClean="0"/>
              <a:t>help</a:t>
            </a:r>
            <a:r>
              <a:rPr lang="en-US" dirty="0" smtClean="0"/>
              <a:t> the user</a:t>
            </a:r>
            <a:r>
              <a:rPr lang="en-US" dirty="0"/>
              <a:t> </a:t>
            </a:r>
            <a:r>
              <a:rPr lang="en-US" dirty="0" smtClean="0"/>
              <a:t>complete the </a:t>
            </a:r>
            <a:r>
              <a:rPr lang="en-US" b="1" dirty="0" smtClean="0"/>
              <a:t>task</a:t>
            </a:r>
            <a:r>
              <a:rPr lang="en-US" dirty="0" smtClean="0"/>
              <a:t> with </a:t>
            </a:r>
            <a:r>
              <a:rPr lang="en-US" b="1" dirty="0" smtClean="0"/>
              <a:t>minimum effort </a:t>
            </a:r>
            <a:r>
              <a:rPr lang="en-US" dirty="0" smtClean="0"/>
              <a:t>&amp; </a:t>
            </a:r>
            <a:r>
              <a:rPr lang="en-US" b="1" dirty="0" smtClean="0"/>
              <a:t>minimum operating cost </a:t>
            </a:r>
            <a:r>
              <a:rPr lang="en-US" dirty="0" smtClean="0"/>
              <a:t>for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70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12115800" cy="1066800"/>
          </a:xfrm>
        </p:spPr>
        <p:txBody>
          <a:bodyPr>
            <a:noAutofit/>
          </a:bodyPr>
          <a:lstStyle/>
          <a:p>
            <a:r>
              <a:rPr lang="en-US" altLang="en-US" sz="3600" dirty="0" smtClean="0"/>
              <a:t>Example of cooperative game-playing: search engine</a:t>
            </a:r>
            <a:endParaRPr lang="en-US" altLang="en-US" sz="4000" dirty="0"/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2966637" y="1671145"/>
            <a:ext cx="870751" cy="52322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800" b="1" dirty="0"/>
              <a:t>User</a:t>
            </a:r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6553200" y="1610380"/>
            <a:ext cx="1249316" cy="52322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800" b="1" dirty="0"/>
              <a:t>System</a:t>
            </a:r>
          </a:p>
        </p:txBody>
      </p:sp>
      <p:sp>
        <p:nvSpPr>
          <p:cNvPr id="18438" name="Text Box 7"/>
          <p:cNvSpPr txBox="1">
            <a:spLocks noChangeArrowheads="1"/>
          </p:cNvSpPr>
          <p:nvPr/>
        </p:nvSpPr>
        <p:spPr bwMode="auto">
          <a:xfrm>
            <a:off x="2476501" y="2343150"/>
            <a:ext cx="20991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000" b="1">
                <a:solidFill>
                  <a:srgbClr val="CC0000"/>
                </a:solidFill>
              </a:rPr>
              <a:t>A</a:t>
            </a:r>
            <a:r>
              <a:rPr lang="en-US" altLang="en-US" sz="2000" b="1" baseline="-25000">
                <a:solidFill>
                  <a:srgbClr val="CC0000"/>
                </a:solidFill>
              </a:rPr>
              <a:t>1</a:t>
            </a:r>
            <a:r>
              <a:rPr lang="en-US" altLang="en-US" sz="2000" b="1"/>
              <a:t> : Enter a query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724400" y="2355850"/>
            <a:ext cx="5397466" cy="707886"/>
            <a:chOff x="3200400" y="2355850"/>
            <a:chExt cx="5397466" cy="707886"/>
          </a:xfrm>
        </p:grpSpPr>
        <p:sp>
          <p:nvSpPr>
            <p:cNvPr id="18439" name="Line 8"/>
            <p:cNvSpPr>
              <a:spLocks noChangeShapeType="1"/>
            </p:cNvSpPr>
            <p:nvPr/>
          </p:nvSpPr>
          <p:spPr bwMode="auto">
            <a:xfrm flipV="1">
              <a:off x="3200400" y="2539999"/>
              <a:ext cx="1116012" cy="32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40" name="Text Box 9"/>
            <p:cNvSpPr txBox="1">
              <a:spLocks noChangeArrowheads="1"/>
            </p:cNvSpPr>
            <p:nvPr/>
          </p:nvSpPr>
          <p:spPr bwMode="auto">
            <a:xfrm>
              <a:off x="4438650" y="2355850"/>
              <a:ext cx="4159216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2000" b="1"/>
                <a:t>Which  information items to present?</a:t>
              </a:r>
            </a:p>
            <a:p>
              <a:r>
                <a:rPr lang="en-US" altLang="en-US" sz="2000" b="1"/>
                <a:t>How to present them? 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722562" y="3206750"/>
            <a:ext cx="3422650" cy="707886"/>
            <a:chOff x="1198562" y="3206750"/>
            <a:chExt cx="3422650" cy="707886"/>
          </a:xfrm>
        </p:grpSpPr>
        <p:sp>
          <p:nvSpPr>
            <p:cNvPr id="18441" name="Line 10"/>
            <p:cNvSpPr>
              <a:spLocks noChangeShapeType="1"/>
            </p:cNvSpPr>
            <p:nvPr/>
          </p:nvSpPr>
          <p:spPr bwMode="auto">
            <a:xfrm flipH="1">
              <a:off x="2868612" y="3581400"/>
              <a:ext cx="1752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43" name="Text Box 12"/>
            <p:cNvSpPr txBox="1">
              <a:spLocks noChangeArrowheads="1"/>
            </p:cNvSpPr>
            <p:nvPr/>
          </p:nvSpPr>
          <p:spPr bwMode="auto">
            <a:xfrm>
              <a:off x="1198562" y="3206750"/>
              <a:ext cx="156651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2000" b="1"/>
                <a:t>Which items </a:t>
              </a:r>
            </a:p>
            <a:p>
              <a:r>
                <a:rPr lang="en-US" altLang="en-US" sz="2000" b="1"/>
                <a:t>to view?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221412" y="2971800"/>
            <a:ext cx="2607124" cy="838200"/>
            <a:chOff x="4697412" y="2971800"/>
            <a:chExt cx="2607124" cy="838200"/>
          </a:xfrm>
        </p:grpSpPr>
        <p:sp>
          <p:nvSpPr>
            <p:cNvPr id="18442" name="Text Box 11"/>
            <p:cNvSpPr txBox="1">
              <a:spLocks noChangeArrowheads="1"/>
            </p:cNvSpPr>
            <p:nvPr/>
          </p:nvSpPr>
          <p:spPr bwMode="auto">
            <a:xfrm>
              <a:off x="4697412" y="3409890"/>
              <a:ext cx="260712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2000" b="1" dirty="0">
                  <a:solidFill>
                    <a:srgbClr val="CC0000"/>
                  </a:solidFill>
                </a:rPr>
                <a:t>R</a:t>
              </a:r>
              <a:r>
                <a:rPr lang="en-US" altLang="en-US" sz="2000" b="1" baseline="-25000" dirty="0">
                  <a:solidFill>
                    <a:srgbClr val="CC0000"/>
                  </a:solidFill>
                </a:rPr>
                <a:t>1</a:t>
              </a:r>
              <a:r>
                <a:rPr lang="en-US" altLang="en-US" sz="2000" b="1" dirty="0"/>
                <a:t>: results (</a:t>
              </a:r>
              <a:r>
                <a:rPr lang="en-US" altLang="en-US" sz="2000" b="1" dirty="0" err="1"/>
                <a:t>i</a:t>
              </a:r>
              <a:r>
                <a:rPr lang="en-US" altLang="en-US" sz="2000" b="1" dirty="0"/>
                <a:t>=1, 2, 3, …)</a:t>
              </a:r>
            </a:p>
          </p:txBody>
        </p:sp>
        <p:sp>
          <p:nvSpPr>
            <p:cNvPr id="18444" name="Line 13"/>
            <p:cNvSpPr>
              <a:spLocks noChangeShapeType="1"/>
            </p:cNvSpPr>
            <p:nvPr/>
          </p:nvSpPr>
          <p:spPr bwMode="auto">
            <a:xfrm>
              <a:off x="5688012" y="2971800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346326" y="3886200"/>
            <a:ext cx="1701491" cy="762000"/>
            <a:chOff x="822325" y="3886200"/>
            <a:chExt cx="1701491" cy="762000"/>
          </a:xfrm>
        </p:grpSpPr>
        <p:sp>
          <p:nvSpPr>
            <p:cNvPr id="18445" name="Text Box 14"/>
            <p:cNvSpPr txBox="1">
              <a:spLocks noChangeArrowheads="1"/>
            </p:cNvSpPr>
            <p:nvPr/>
          </p:nvSpPr>
          <p:spPr bwMode="auto">
            <a:xfrm>
              <a:off x="822325" y="4186535"/>
              <a:ext cx="170149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2000" b="1" dirty="0">
                  <a:solidFill>
                    <a:srgbClr val="CC0000"/>
                  </a:solidFill>
                </a:rPr>
                <a:t>A</a:t>
              </a:r>
              <a:r>
                <a:rPr lang="en-US" altLang="en-US" sz="2000" b="1" baseline="-25000" dirty="0">
                  <a:solidFill>
                    <a:srgbClr val="CC0000"/>
                  </a:solidFill>
                </a:rPr>
                <a:t>2</a:t>
              </a:r>
              <a:r>
                <a:rPr lang="en-US" altLang="en-US" sz="2000" b="1" dirty="0"/>
                <a:t> :</a:t>
              </a:r>
              <a:r>
                <a:rPr lang="en-US" altLang="en-US" sz="2400" dirty="0"/>
                <a:t> </a:t>
              </a:r>
              <a:r>
                <a:rPr lang="en-US" altLang="en-US" sz="2000" b="1" dirty="0"/>
                <a:t>View item</a:t>
              </a:r>
            </a:p>
          </p:txBody>
        </p:sp>
        <p:sp>
          <p:nvSpPr>
            <p:cNvPr id="18446" name="Line 15"/>
            <p:cNvSpPr>
              <a:spLocks noChangeShapeType="1"/>
            </p:cNvSpPr>
            <p:nvPr/>
          </p:nvSpPr>
          <p:spPr bwMode="auto">
            <a:xfrm>
              <a:off x="1878012" y="3886200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495801" y="3987800"/>
            <a:ext cx="5256553" cy="707886"/>
            <a:chOff x="2971800" y="3987800"/>
            <a:chExt cx="5256553" cy="707886"/>
          </a:xfrm>
        </p:grpSpPr>
        <p:sp>
          <p:nvSpPr>
            <p:cNvPr id="18447" name="Line 16"/>
            <p:cNvSpPr>
              <a:spLocks noChangeShapeType="1"/>
            </p:cNvSpPr>
            <p:nvPr/>
          </p:nvSpPr>
          <p:spPr bwMode="auto">
            <a:xfrm>
              <a:off x="2971800" y="4419600"/>
              <a:ext cx="1447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48" name="Text Box 17"/>
            <p:cNvSpPr txBox="1">
              <a:spLocks noChangeArrowheads="1"/>
            </p:cNvSpPr>
            <p:nvPr/>
          </p:nvSpPr>
          <p:spPr bwMode="auto">
            <a:xfrm>
              <a:off x="4621212" y="3987800"/>
              <a:ext cx="3607141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2000" b="1" dirty="0"/>
                <a:t>Which aspects/parts of the item</a:t>
              </a:r>
            </a:p>
            <a:p>
              <a:r>
                <a:rPr lang="en-US" altLang="en-US" sz="2000" b="1" dirty="0"/>
                <a:t>to show?  How?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297613" y="4597400"/>
            <a:ext cx="3061031" cy="736660"/>
            <a:chOff x="4773612" y="4597400"/>
            <a:chExt cx="3061031" cy="736660"/>
          </a:xfrm>
        </p:grpSpPr>
        <p:sp>
          <p:nvSpPr>
            <p:cNvPr id="18449" name="Line 18"/>
            <p:cNvSpPr>
              <a:spLocks noChangeShapeType="1"/>
            </p:cNvSpPr>
            <p:nvPr/>
          </p:nvSpPr>
          <p:spPr bwMode="auto">
            <a:xfrm>
              <a:off x="5688012" y="4597400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50" name="Text Box 19"/>
            <p:cNvSpPr txBox="1">
              <a:spLocks noChangeArrowheads="1"/>
            </p:cNvSpPr>
            <p:nvPr/>
          </p:nvSpPr>
          <p:spPr bwMode="auto">
            <a:xfrm>
              <a:off x="4773612" y="4933950"/>
              <a:ext cx="306103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2000" b="1" dirty="0">
                  <a:solidFill>
                    <a:srgbClr val="CC0000"/>
                  </a:solidFill>
                </a:rPr>
                <a:t>R</a:t>
              </a:r>
              <a:r>
                <a:rPr lang="en-US" altLang="en-US" sz="2000" b="1" baseline="-25000" dirty="0">
                  <a:solidFill>
                    <a:srgbClr val="CC0000"/>
                  </a:solidFill>
                </a:rPr>
                <a:t>2</a:t>
              </a:r>
              <a:r>
                <a:rPr lang="en-US" altLang="en-US" sz="2000" b="1" dirty="0">
                  <a:solidFill>
                    <a:srgbClr val="CC0000"/>
                  </a:solidFill>
                </a:rPr>
                <a:t>:</a:t>
              </a:r>
              <a:r>
                <a:rPr lang="en-US" altLang="en-US" sz="2000" b="1" dirty="0"/>
                <a:t> Item summary/preview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716212" y="4876800"/>
            <a:ext cx="3505200" cy="400110"/>
            <a:chOff x="1192212" y="4876800"/>
            <a:chExt cx="3505200" cy="400110"/>
          </a:xfrm>
        </p:grpSpPr>
        <p:sp>
          <p:nvSpPr>
            <p:cNvPr id="18451" name="Line 20"/>
            <p:cNvSpPr>
              <a:spLocks noChangeShapeType="1"/>
            </p:cNvSpPr>
            <p:nvPr/>
          </p:nvSpPr>
          <p:spPr bwMode="auto">
            <a:xfrm flipH="1">
              <a:off x="2944812" y="5130800"/>
              <a:ext cx="1752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52" name="Text Box 21"/>
            <p:cNvSpPr txBox="1">
              <a:spLocks noChangeArrowheads="1"/>
            </p:cNvSpPr>
            <p:nvPr/>
          </p:nvSpPr>
          <p:spPr bwMode="auto">
            <a:xfrm>
              <a:off x="1192212" y="4876800"/>
              <a:ext cx="145969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2000" b="1" dirty="0"/>
                <a:t>View more?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905001" y="5283200"/>
            <a:ext cx="2995885" cy="1088886"/>
            <a:chOff x="381000" y="5283200"/>
            <a:chExt cx="2995885" cy="1088886"/>
          </a:xfrm>
        </p:grpSpPr>
        <p:sp>
          <p:nvSpPr>
            <p:cNvPr id="18453" name="Line 22"/>
            <p:cNvSpPr>
              <a:spLocks noChangeShapeType="1"/>
            </p:cNvSpPr>
            <p:nvPr/>
          </p:nvSpPr>
          <p:spPr bwMode="auto">
            <a:xfrm>
              <a:off x="1878012" y="5283200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54" name="Text Box 23"/>
            <p:cNvSpPr txBox="1">
              <a:spLocks noChangeArrowheads="1"/>
            </p:cNvSpPr>
            <p:nvPr/>
          </p:nvSpPr>
          <p:spPr bwMode="auto">
            <a:xfrm>
              <a:off x="381000" y="5664200"/>
              <a:ext cx="299588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2000" b="1">
                  <a:solidFill>
                    <a:srgbClr val="CC0000"/>
                  </a:solidFill>
                </a:rPr>
                <a:t>A</a:t>
              </a:r>
              <a:r>
                <a:rPr lang="en-US" altLang="en-US" sz="2000" b="1" baseline="-25000">
                  <a:solidFill>
                    <a:srgbClr val="CC0000"/>
                  </a:solidFill>
                </a:rPr>
                <a:t>3</a:t>
              </a:r>
              <a:r>
                <a:rPr lang="en-US" altLang="en-US" sz="2000" b="1"/>
                <a:t> : Scroll down or click on</a:t>
              </a:r>
            </a:p>
            <a:p>
              <a:r>
                <a:rPr lang="en-US" altLang="en-US" sz="2000" b="1"/>
                <a:t>      “Back”/”Next”  button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029200" y="2057400"/>
            <a:ext cx="5181600" cy="3886200"/>
            <a:chOff x="3505200" y="2057400"/>
            <a:chExt cx="5181600" cy="3886200"/>
          </a:xfrm>
        </p:grpSpPr>
        <p:sp>
          <p:nvSpPr>
            <p:cNvPr id="18455" name="Line 24"/>
            <p:cNvSpPr>
              <a:spLocks noChangeShapeType="1"/>
            </p:cNvSpPr>
            <p:nvPr/>
          </p:nvSpPr>
          <p:spPr bwMode="auto">
            <a:xfrm flipV="1">
              <a:off x="3505200" y="5943600"/>
              <a:ext cx="5181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56" name="Line 25"/>
            <p:cNvSpPr>
              <a:spLocks noChangeShapeType="1"/>
            </p:cNvSpPr>
            <p:nvPr/>
          </p:nvSpPr>
          <p:spPr bwMode="auto">
            <a:xfrm flipV="1">
              <a:off x="8610600" y="2057400"/>
              <a:ext cx="0" cy="3810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57" name="Line 26"/>
            <p:cNvSpPr>
              <a:spLocks noChangeShapeType="1"/>
            </p:cNvSpPr>
            <p:nvPr/>
          </p:nvSpPr>
          <p:spPr bwMode="auto">
            <a:xfrm flipH="1">
              <a:off x="6602412" y="2082800"/>
              <a:ext cx="20081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58" name="Line 27"/>
            <p:cNvSpPr>
              <a:spLocks noChangeShapeType="1"/>
            </p:cNvSpPr>
            <p:nvPr/>
          </p:nvSpPr>
          <p:spPr bwMode="auto">
            <a:xfrm>
              <a:off x="6629400" y="20574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</p:grpSp>
      <p:sp>
        <p:nvSpPr>
          <p:cNvPr id="18459" name="Text Box 28"/>
          <p:cNvSpPr txBox="1">
            <a:spLocks noChangeArrowheads="1"/>
          </p:cNvSpPr>
          <p:nvPr/>
        </p:nvSpPr>
        <p:spPr bwMode="auto">
          <a:xfrm>
            <a:off x="2010182" y="892314"/>
            <a:ext cx="24904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000" b="1" dirty="0"/>
              <a:t>(</a:t>
            </a:r>
            <a:r>
              <a:rPr lang="en-US" altLang="en-US" sz="2000" b="1" dirty="0" smtClean="0"/>
              <a:t>Finish a user task  </a:t>
            </a:r>
            <a:endParaRPr lang="en-US" altLang="en-US" sz="2000" b="1" dirty="0"/>
          </a:p>
          <a:p>
            <a:r>
              <a:rPr lang="en-US" altLang="en-US" sz="2000" b="1" dirty="0"/>
              <a:t>with minimum effort)</a:t>
            </a:r>
            <a:endParaRPr lang="en-US" altLang="en-US" sz="2000" dirty="0"/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5638801" y="762000"/>
            <a:ext cx="49289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000" b="1" dirty="0"/>
              <a:t>(Help user </a:t>
            </a:r>
            <a:r>
              <a:rPr lang="en-US" altLang="en-US" sz="2000" b="1" dirty="0" smtClean="0"/>
              <a:t>finish a task</a:t>
            </a:r>
            <a:endParaRPr lang="en-US" altLang="en-US" sz="2000" b="1" dirty="0"/>
          </a:p>
          <a:p>
            <a:r>
              <a:rPr lang="en-US" altLang="en-US" sz="2000" b="1" dirty="0"/>
              <a:t>with minimum effort, minimum system cost)</a:t>
            </a:r>
            <a:endParaRPr lang="en-US" altLang="en-US" sz="20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1676401" y="4572000"/>
            <a:ext cx="963611" cy="533400"/>
            <a:chOff x="152400" y="4572000"/>
            <a:chExt cx="963611" cy="533400"/>
          </a:xfrm>
        </p:grpSpPr>
        <p:sp>
          <p:nvSpPr>
            <p:cNvPr id="38" name="Line 16"/>
            <p:cNvSpPr>
              <a:spLocks noChangeShapeType="1"/>
            </p:cNvSpPr>
            <p:nvPr/>
          </p:nvSpPr>
          <p:spPr bwMode="auto">
            <a:xfrm flipH="1" flipV="1">
              <a:off x="152400" y="5105400"/>
              <a:ext cx="963611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4800" y="4572000"/>
              <a:ext cx="551754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No</a:t>
              </a:r>
            </a:p>
          </p:txBody>
        </p:sp>
      </p:grp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12</a:t>
            </a:fld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6248743" y="3371790"/>
            <a:ext cx="5867057" cy="2047965"/>
            <a:chOff x="6248743" y="3371790"/>
            <a:chExt cx="5867057" cy="2047965"/>
          </a:xfrm>
        </p:grpSpPr>
        <p:sp>
          <p:nvSpPr>
            <p:cNvPr id="2" name="Rectangle 1"/>
            <p:cNvSpPr/>
            <p:nvPr/>
          </p:nvSpPr>
          <p:spPr>
            <a:xfrm>
              <a:off x="6248743" y="3371790"/>
              <a:ext cx="2530923" cy="577910"/>
            </a:xfrm>
            <a:prstGeom prst="rect">
              <a:avLst/>
            </a:prstGeom>
            <a:noFill/>
            <a:ln w="76200">
              <a:solidFill>
                <a:srgbClr val="00B05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348807" y="4841845"/>
              <a:ext cx="3060814" cy="577910"/>
            </a:xfrm>
            <a:prstGeom prst="rect">
              <a:avLst/>
            </a:prstGeom>
            <a:noFill/>
            <a:ln w="76200">
              <a:solidFill>
                <a:srgbClr val="00B05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134600" y="3889446"/>
              <a:ext cx="1981200" cy="461665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Interface Card</a:t>
              </a:r>
              <a:endParaRPr lang="en-US" sz="2400" b="1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 flipV="1">
              <a:off x="8952878" y="3660746"/>
              <a:ext cx="1181721" cy="406290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>
              <a:off x="9504645" y="4349750"/>
              <a:ext cx="581085" cy="628650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8058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Optimal User Interface = Optimal “Card Playing”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each interaction </a:t>
            </a:r>
            <a:r>
              <a:rPr lang="en-US" i="1" dirty="0" smtClean="0"/>
              <a:t>lap</a:t>
            </a:r>
            <a:endParaRPr lang="en-US" dirty="0" smtClean="0"/>
          </a:p>
          <a:p>
            <a:r>
              <a:rPr lang="en-US" dirty="0" smtClean="0"/>
              <a:t>… facing an (evolving) interaction </a:t>
            </a:r>
            <a:r>
              <a:rPr lang="en-US" i="1" dirty="0" smtClean="0"/>
              <a:t>context</a:t>
            </a:r>
            <a:endParaRPr lang="en-US" dirty="0" smtClean="0"/>
          </a:p>
          <a:p>
            <a:r>
              <a:rPr lang="en-US" dirty="0" smtClean="0"/>
              <a:t>… the system tries to play a </a:t>
            </a:r>
            <a:r>
              <a:rPr lang="en-US" i="1" dirty="0" smtClean="0"/>
              <a:t>card</a:t>
            </a:r>
          </a:p>
          <a:p>
            <a:r>
              <a:rPr lang="en-US" dirty="0" smtClean="0"/>
              <a:t>… that optimizes the user’s </a:t>
            </a:r>
            <a:r>
              <a:rPr lang="en-US" i="1" dirty="0" smtClean="0"/>
              <a:t>expected surplus</a:t>
            </a:r>
          </a:p>
          <a:p>
            <a:r>
              <a:rPr lang="en-US" dirty="0" smtClean="0"/>
              <a:t>… based on the user’s </a:t>
            </a:r>
            <a:r>
              <a:rPr lang="en-US" i="1" dirty="0" smtClean="0"/>
              <a:t>action model</a:t>
            </a:r>
            <a:r>
              <a:rPr lang="en-US" dirty="0" smtClean="0"/>
              <a:t> and </a:t>
            </a:r>
            <a:r>
              <a:rPr lang="en-US" i="1" dirty="0" smtClean="0"/>
              <a:t>reward</a:t>
            </a:r>
            <a:r>
              <a:rPr lang="en-US" dirty="0" smtClean="0"/>
              <a:t> / </a:t>
            </a:r>
            <a:r>
              <a:rPr lang="en-US" i="1" dirty="0" smtClean="0"/>
              <a:t>cost</a:t>
            </a:r>
            <a:r>
              <a:rPr lang="en-US" dirty="0" smtClean="0"/>
              <a:t> estimates</a:t>
            </a:r>
          </a:p>
          <a:p>
            <a:r>
              <a:rPr lang="en-US" dirty="0" smtClean="0"/>
              <a:t>… given all the </a:t>
            </a:r>
            <a:r>
              <a:rPr lang="en-US" i="1" dirty="0" smtClean="0"/>
              <a:t>constraints</a:t>
            </a:r>
            <a:r>
              <a:rPr lang="en-US" dirty="0" smtClean="0"/>
              <a:t> on card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3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interface optimization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47300" y="1141411"/>
            <a:ext cx="6127831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/>
              <a:t>After a user clicks on “Colleges &amp; Universities”,</a:t>
            </a:r>
          </a:p>
          <a:p>
            <a:r>
              <a:rPr lang="en-US" sz="2400" b="1" dirty="0"/>
              <a:t>which interface card </a:t>
            </a:r>
            <a:r>
              <a:rPr lang="en-US" sz="2400" b="1" dirty="0" err="1"/>
              <a:t>q</a:t>
            </a:r>
            <a:r>
              <a:rPr lang="en-US" sz="2400" b="1" baseline="30000" dirty="0" err="1"/>
              <a:t>t</a:t>
            </a:r>
            <a:r>
              <a:rPr lang="en-US" sz="2400" b="1" baseline="30000" dirty="0"/>
              <a:t> </a:t>
            </a:r>
            <a:r>
              <a:rPr lang="en-US" sz="2400" b="1" dirty="0"/>
              <a:t>to show?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49136" y="1222482"/>
            <a:ext cx="1868653" cy="584775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sz="3200" b="1" dirty="0"/>
              <a:t>Context c</a:t>
            </a:r>
            <a:r>
              <a:rPr lang="en-US" sz="3200" b="1" baseline="30000" dirty="0"/>
              <a:t>t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828801" y="2379225"/>
            <a:ext cx="4079975" cy="1986210"/>
            <a:chOff x="304800" y="2379225"/>
            <a:chExt cx="4079975" cy="198621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66" r="3144"/>
            <a:stretch/>
          </p:blipFill>
          <p:spPr>
            <a:xfrm>
              <a:off x="1720257" y="3038151"/>
              <a:ext cx="2664518" cy="132728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04800" y="2379225"/>
              <a:ext cx="3200399" cy="584775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If showing card </a:t>
              </a:r>
              <a:r>
                <a:rPr lang="en-US" sz="3200" b="1" dirty="0" err="1"/>
                <a:t>q</a:t>
              </a:r>
              <a:r>
                <a:rPr lang="en-US" sz="3200" b="1" baseline="30000" dirty="0" err="1"/>
                <a:t>t</a:t>
              </a:r>
              <a:endParaRPr lang="en-US" sz="3200" b="1" baseline="300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975678" y="4583143"/>
            <a:ext cx="3586923" cy="1774082"/>
            <a:chOff x="451677" y="4583143"/>
            <a:chExt cx="3586923" cy="177408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154" r="1772"/>
            <a:stretch/>
          </p:blipFill>
          <p:spPr>
            <a:xfrm>
              <a:off x="1720257" y="5228425"/>
              <a:ext cx="2318343" cy="11288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51677" y="4583143"/>
              <a:ext cx="2836995" cy="584775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rtlCol="0">
              <a:spAutoFit/>
            </a:bodyPr>
            <a:lstStyle/>
            <a:p>
              <a:r>
                <a:rPr lang="en-US" sz="3200" b="1" dirty="0"/>
                <a:t>A different card</a:t>
              </a:r>
              <a:endParaRPr lang="en-US" sz="3200" b="1" baseline="30000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453630" y="2104572"/>
            <a:ext cx="4903715" cy="1081061"/>
            <a:chOff x="3929629" y="2104571"/>
            <a:chExt cx="4903715" cy="1081061"/>
          </a:xfrm>
        </p:grpSpPr>
        <p:sp>
          <p:nvSpPr>
            <p:cNvPr id="10" name="TextBox 9"/>
            <p:cNvSpPr txBox="1"/>
            <p:nvPr/>
          </p:nvSpPr>
          <p:spPr>
            <a:xfrm>
              <a:off x="3929629" y="2104571"/>
              <a:ext cx="4903715" cy="523220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If user action a</a:t>
              </a:r>
              <a:r>
                <a:rPr lang="en-US" sz="2800" b="1" baseline="30000" dirty="0"/>
                <a:t>t+1</a:t>
              </a:r>
              <a:r>
                <a:rPr lang="en-US" sz="2800" b="1" dirty="0"/>
                <a:t>= view content</a:t>
              </a:r>
              <a:endParaRPr lang="en-US" sz="2800" b="1" baseline="30000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4038600" y="2819400"/>
              <a:ext cx="533400" cy="366232"/>
            </a:xfrm>
            <a:prstGeom prst="straightConnector1">
              <a:avLst/>
            </a:prstGeom>
            <a:ln w="730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6096000" y="2872302"/>
            <a:ext cx="4079130" cy="1077218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sz="3200" b="1" dirty="0"/>
              <a:t> </a:t>
            </a:r>
            <a:r>
              <a:rPr lang="en-US" sz="2800" b="1" dirty="0"/>
              <a:t>surplus for a</a:t>
            </a:r>
            <a:r>
              <a:rPr lang="en-US" sz="2800" b="1" baseline="30000" dirty="0"/>
              <a:t>t+1</a:t>
            </a:r>
            <a:r>
              <a:rPr lang="en-US" sz="2800" b="1" dirty="0"/>
              <a:t> :</a:t>
            </a:r>
          </a:p>
          <a:p>
            <a:r>
              <a:rPr lang="en-US" sz="2800" b="1" dirty="0"/>
              <a:t>    u(a</a:t>
            </a:r>
            <a:r>
              <a:rPr lang="en-US" sz="2800" b="1" baseline="30000" dirty="0"/>
              <a:t>t+1 </a:t>
            </a:r>
            <a:r>
              <a:rPr lang="en-US" sz="2800" b="1" dirty="0"/>
              <a:t>|</a:t>
            </a:r>
            <a:r>
              <a:rPr lang="en-US" sz="2800" b="1" dirty="0" err="1"/>
              <a:t>q</a:t>
            </a:r>
            <a:r>
              <a:rPr lang="en-US" sz="2800" b="1" baseline="30000" dirty="0" err="1"/>
              <a:t>t</a:t>
            </a:r>
            <a:r>
              <a:rPr lang="en-US" sz="2800" b="1" dirty="0" err="1"/>
              <a:t>,c</a:t>
            </a:r>
            <a:r>
              <a:rPr lang="en-US" sz="2800" b="1" baseline="30000" dirty="0" err="1"/>
              <a:t>t</a:t>
            </a:r>
            <a:r>
              <a:rPr lang="en-US" sz="2800" b="1" dirty="0"/>
              <a:t>)= gain - cost</a:t>
            </a:r>
            <a:r>
              <a:rPr lang="en-US" sz="3200" b="1" baseline="30000" dirty="0"/>
              <a:t> </a:t>
            </a:r>
            <a:endParaRPr lang="en-US" sz="2800" b="1" dirty="0"/>
          </a:p>
        </p:txBody>
      </p:sp>
      <p:grpSp>
        <p:nvGrpSpPr>
          <p:cNvPr id="29" name="Group 28"/>
          <p:cNvGrpSpPr/>
          <p:nvPr/>
        </p:nvGrpSpPr>
        <p:grpSpPr>
          <a:xfrm>
            <a:off x="5649745" y="3800642"/>
            <a:ext cx="4817409" cy="1323861"/>
            <a:chOff x="4125744" y="3800641"/>
            <a:chExt cx="4817409" cy="1323861"/>
          </a:xfrm>
        </p:grpSpPr>
        <p:cxnSp>
          <p:nvCxnSpPr>
            <p:cNvPr id="13" name="Straight Arrow Connector 12"/>
            <p:cNvCxnSpPr/>
            <p:nvPr/>
          </p:nvCxnSpPr>
          <p:spPr>
            <a:xfrm flipH="1" flipV="1">
              <a:off x="4125744" y="3800641"/>
              <a:ext cx="559300" cy="708852"/>
            </a:xfrm>
            <a:prstGeom prst="straightConnector1">
              <a:avLst/>
            </a:prstGeom>
            <a:ln w="730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4125744" y="4601282"/>
              <a:ext cx="4817409" cy="523220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If user action a</a:t>
              </a:r>
              <a:r>
                <a:rPr lang="en-US" sz="2800" b="1" baseline="30000" dirty="0"/>
                <a:t>t+1</a:t>
              </a:r>
              <a:r>
                <a:rPr lang="en-US" sz="2800" b="1" dirty="0"/>
                <a:t>= “see more”?</a:t>
              </a:r>
              <a:endParaRPr lang="en-US" sz="2800" b="1" baseline="300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904395" y="5778444"/>
            <a:ext cx="5535169" cy="850956"/>
            <a:chOff x="3380394" y="5778444"/>
            <a:chExt cx="5535169" cy="850956"/>
          </a:xfrm>
        </p:grpSpPr>
        <p:cxnSp>
          <p:nvCxnSpPr>
            <p:cNvPr id="24" name="Straight Arrow Connector 23"/>
            <p:cNvCxnSpPr/>
            <p:nvPr/>
          </p:nvCxnSpPr>
          <p:spPr>
            <a:xfrm flipH="1" flipV="1">
              <a:off x="3380394" y="5778444"/>
              <a:ext cx="745350" cy="578781"/>
            </a:xfrm>
            <a:prstGeom prst="straightConnector1">
              <a:avLst/>
            </a:prstGeom>
            <a:ln w="730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4191000" y="6106180"/>
              <a:ext cx="4724563" cy="523220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If user action a</a:t>
              </a:r>
              <a:r>
                <a:rPr lang="en-US" sz="2800" b="1" baseline="30000" dirty="0"/>
                <a:t>t+1</a:t>
              </a:r>
              <a:r>
                <a:rPr lang="en-US" sz="2800" b="1" dirty="0"/>
                <a:t>= “navigate”?</a:t>
              </a:r>
              <a:endParaRPr lang="en-US" sz="2800" b="1" baseline="30000" dirty="0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9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surplus of an interface card: E(u</a:t>
            </a:r>
            <a:r>
              <a:rPr lang="en-US" baseline="30000" dirty="0" smtClean="0"/>
              <a:t>t</a:t>
            </a:r>
            <a:r>
              <a:rPr lang="en-US" dirty="0" smtClean="0"/>
              <a:t>|q</a:t>
            </a:r>
            <a:r>
              <a:rPr lang="en-US" baseline="30000" dirty="0" smtClean="0"/>
              <a:t>t</a:t>
            </a:r>
            <a:r>
              <a:rPr lang="en-US" dirty="0" smtClean="0"/>
              <a:t>,c</a:t>
            </a:r>
            <a:r>
              <a:rPr lang="en-US" baseline="30000" dirty="0"/>
              <a:t>t</a:t>
            </a:r>
            <a:r>
              <a:rPr lang="en-US" dirty="0" smtClean="0"/>
              <a:t>)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66" r="3144"/>
          <a:stretch/>
        </p:blipFill>
        <p:spPr>
          <a:xfrm>
            <a:off x="3346287" y="1115711"/>
            <a:ext cx="2052567" cy="102245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322042" y="6485871"/>
            <a:ext cx="2844800" cy="365125"/>
          </a:xfrm>
        </p:spPr>
        <p:txBody>
          <a:bodyPr/>
          <a:lstStyle/>
          <a:p>
            <a:fld id="{88AD08FE-21CA-447A-B5E0-10774CCDBD3A}" type="slidenum">
              <a:rPr lang="en-US" smtClean="0"/>
              <a:t>15</a:t>
            </a:fld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430592" y="2192195"/>
            <a:ext cx="11497708" cy="829894"/>
            <a:chOff x="430592" y="2192195"/>
            <a:chExt cx="11497708" cy="829894"/>
          </a:xfrm>
        </p:grpSpPr>
        <p:sp>
          <p:nvSpPr>
            <p:cNvPr id="11" name="TextBox 10"/>
            <p:cNvSpPr txBox="1"/>
            <p:nvPr/>
          </p:nvSpPr>
          <p:spPr>
            <a:xfrm>
              <a:off x="430592" y="2192195"/>
              <a:ext cx="1149770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/>
                <a:t>=p( </a:t>
              </a:r>
              <a:r>
                <a:rPr lang="en-US" sz="4400" dirty="0" smtClean="0">
                  <a:solidFill>
                    <a:srgbClr val="FF0000"/>
                  </a:solidFill>
                </a:rPr>
                <a:t>a</a:t>
              </a:r>
              <a:r>
                <a:rPr lang="en-US" sz="4400" baseline="30000" dirty="0" smtClean="0">
                  <a:solidFill>
                    <a:srgbClr val="FF0000"/>
                  </a:solidFill>
                </a:rPr>
                <a:t>t </a:t>
              </a:r>
              <a:r>
                <a:rPr lang="en-US" sz="4400" dirty="0" smtClean="0">
                  <a:solidFill>
                    <a:srgbClr val="FF0000"/>
                  </a:solidFill>
                </a:rPr>
                <a:t>=“view content” </a:t>
              </a:r>
              <a:r>
                <a:rPr lang="en-US" sz="4400" dirty="0" smtClean="0"/>
                <a:t>|</a:t>
              </a:r>
              <a:r>
                <a:rPr lang="en-US" sz="4400" dirty="0" err="1" smtClean="0"/>
                <a:t>c</a:t>
              </a:r>
              <a:r>
                <a:rPr lang="en-US" sz="4400" baseline="30000" dirty="0" err="1" smtClean="0"/>
                <a:t>t</a:t>
              </a:r>
              <a:r>
                <a:rPr lang="en-US" sz="4400" baseline="30000" dirty="0" smtClean="0"/>
                <a:t> </a:t>
              </a:r>
              <a:r>
                <a:rPr lang="en-US" sz="4400" dirty="0" smtClean="0"/>
                <a:t>,</a:t>
              </a:r>
              <a:r>
                <a:rPr lang="en-US" sz="4400" dirty="0" err="1" smtClean="0"/>
                <a:t>q</a:t>
              </a:r>
              <a:r>
                <a:rPr lang="en-US" sz="4400" baseline="30000" dirty="0" err="1" smtClean="0"/>
                <a:t>t</a:t>
              </a:r>
              <a:r>
                <a:rPr lang="en-US" sz="4400" dirty="0" smtClean="0"/>
                <a:t>) </a:t>
              </a:r>
              <a:r>
                <a:rPr lang="en-US" sz="4400" dirty="0" smtClean="0">
                  <a:sym typeface="Symbol" panose="05050102010706020507" pitchFamily="18" charset="2"/>
                </a:rPr>
                <a:t> </a:t>
              </a:r>
              <a:r>
                <a:rPr lang="en-US" sz="4400" dirty="0" smtClean="0"/>
                <a:t>u(              | </a:t>
              </a:r>
              <a:r>
                <a:rPr lang="en-US" sz="4400" dirty="0" err="1"/>
                <a:t>c</a:t>
              </a:r>
              <a:r>
                <a:rPr lang="en-US" sz="4400" baseline="30000" dirty="0" err="1"/>
                <a:t>t</a:t>
              </a:r>
              <a:r>
                <a:rPr lang="en-US" sz="4400" baseline="30000" dirty="0"/>
                <a:t> </a:t>
              </a:r>
              <a:r>
                <a:rPr lang="en-US" sz="4400" dirty="0"/>
                <a:t>,</a:t>
              </a:r>
              <a:r>
                <a:rPr lang="en-US" sz="4400" dirty="0" err="1" smtClean="0"/>
                <a:t>q</a:t>
              </a:r>
              <a:r>
                <a:rPr lang="en-US" sz="4400" baseline="30000" dirty="0" err="1" smtClean="0"/>
                <a:t>t</a:t>
              </a:r>
              <a:r>
                <a:rPr lang="en-US" sz="4400" dirty="0" smtClean="0"/>
                <a:t>)</a:t>
              </a: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9" t="18830" r="1944" b="-2640"/>
            <a:stretch/>
          </p:blipFill>
          <p:spPr>
            <a:xfrm>
              <a:off x="8278549" y="2262808"/>
              <a:ext cx="1619943" cy="759281"/>
            </a:xfrm>
            <a:prstGeom prst="rect">
              <a:avLst/>
            </a:prstGeom>
          </p:spPr>
        </p:pic>
        <p:sp>
          <p:nvSpPr>
            <p:cNvPr id="14" name="Oval 13"/>
            <p:cNvSpPr/>
            <p:nvPr/>
          </p:nvSpPr>
          <p:spPr>
            <a:xfrm>
              <a:off x="8654869" y="2312085"/>
              <a:ext cx="867302" cy="62417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47146" y="5167390"/>
            <a:ext cx="11497708" cy="938868"/>
            <a:chOff x="423346" y="3125866"/>
            <a:chExt cx="11497708" cy="93886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9" t="18830" r="1944" b="-2640"/>
            <a:stretch/>
          </p:blipFill>
          <p:spPr>
            <a:xfrm>
              <a:off x="7227077" y="3232302"/>
              <a:ext cx="1619943" cy="759281"/>
            </a:xfrm>
            <a:prstGeom prst="rect">
              <a:avLst/>
            </a:prstGeom>
          </p:spPr>
        </p:pic>
        <p:cxnSp>
          <p:nvCxnSpPr>
            <p:cNvPr id="16" name="Straight Arrow Connector 15"/>
            <p:cNvCxnSpPr/>
            <p:nvPr/>
          </p:nvCxnSpPr>
          <p:spPr>
            <a:xfrm flipV="1">
              <a:off x="8340198" y="3611942"/>
              <a:ext cx="305725" cy="452792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423346" y="3125866"/>
              <a:ext cx="1149770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/>
                <a:t>+</a:t>
              </a:r>
              <a:r>
                <a:rPr lang="en-US" sz="4400" dirty="0" smtClean="0"/>
                <a:t> p( </a:t>
              </a:r>
              <a:r>
                <a:rPr lang="en-US" sz="4400" dirty="0" smtClean="0">
                  <a:solidFill>
                    <a:srgbClr val="0070C0"/>
                  </a:solidFill>
                </a:rPr>
                <a:t>a</a:t>
              </a:r>
              <a:r>
                <a:rPr lang="en-US" sz="4400" baseline="30000" dirty="0" smtClean="0">
                  <a:solidFill>
                    <a:srgbClr val="0070C0"/>
                  </a:solidFill>
                </a:rPr>
                <a:t>t </a:t>
              </a:r>
              <a:r>
                <a:rPr lang="en-US" sz="4400" dirty="0" smtClean="0">
                  <a:solidFill>
                    <a:srgbClr val="0070C0"/>
                  </a:solidFill>
                </a:rPr>
                <a:t>=“see more”</a:t>
              </a:r>
              <a:r>
                <a:rPr lang="en-US" sz="4400" dirty="0" smtClean="0"/>
                <a:t>|</a:t>
              </a:r>
              <a:r>
                <a:rPr lang="en-US" sz="4400" dirty="0" err="1"/>
                <a:t>c</a:t>
              </a:r>
              <a:r>
                <a:rPr lang="en-US" sz="4400" baseline="30000" dirty="0" err="1"/>
                <a:t>t</a:t>
              </a:r>
              <a:r>
                <a:rPr lang="en-US" sz="4400" baseline="30000" dirty="0"/>
                <a:t> </a:t>
              </a:r>
              <a:r>
                <a:rPr lang="en-US" sz="4400" dirty="0"/>
                <a:t>,</a:t>
              </a:r>
              <a:r>
                <a:rPr lang="en-US" sz="4400" dirty="0" err="1"/>
                <a:t>q</a:t>
              </a:r>
              <a:r>
                <a:rPr lang="en-US" sz="4400" baseline="30000" dirty="0" err="1"/>
                <a:t>t</a:t>
              </a:r>
              <a:r>
                <a:rPr lang="en-US" sz="4400" dirty="0"/>
                <a:t>)</a:t>
              </a:r>
              <a:r>
                <a:rPr lang="en-US" sz="4400" dirty="0">
                  <a:sym typeface="Symbol" panose="05050102010706020507" pitchFamily="18" charset="2"/>
                </a:rPr>
                <a:t></a:t>
              </a:r>
              <a:r>
                <a:rPr lang="en-US" sz="4400" dirty="0"/>
                <a:t>u</a:t>
              </a:r>
              <a:r>
                <a:rPr lang="en-US" sz="4400" dirty="0" smtClean="0"/>
                <a:t>(               | </a:t>
              </a:r>
              <a:r>
                <a:rPr lang="en-US" sz="4400" dirty="0" err="1"/>
                <a:t>c</a:t>
              </a:r>
              <a:r>
                <a:rPr lang="en-US" sz="4400" baseline="30000" dirty="0" err="1"/>
                <a:t>t</a:t>
              </a:r>
              <a:r>
                <a:rPr lang="en-US" sz="4400" baseline="30000" dirty="0"/>
                <a:t> </a:t>
              </a:r>
              <a:r>
                <a:rPr lang="en-US" sz="4400" dirty="0"/>
                <a:t>,</a:t>
              </a:r>
              <a:r>
                <a:rPr lang="en-US" sz="4400" dirty="0" err="1"/>
                <a:t>q</a:t>
              </a:r>
              <a:r>
                <a:rPr lang="en-US" sz="4400" baseline="30000" dirty="0" err="1"/>
                <a:t>t</a:t>
              </a:r>
              <a:r>
                <a:rPr lang="en-US" sz="4400" dirty="0" smtClean="0"/>
                <a:t>) </a:t>
              </a:r>
              <a:r>
                <a:rPr lang="en-US" sz="4400" b="1" dirty="0" smtClean="0">
                  <a:solidFill>
                    <a:schemeClr val="accent6">
                      <a:lumMod val="75000"/>
                    </a:schemeClr>
                  </a:solidFill>
                </a:rPr>
                <a:t>+ …</a:t>
              </a:r>
              <a:endParaRPr lang="en-US" sz="4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430592" y="1054878"/>
            <a:ext cx="114977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E(</a:t>
            </a:r>
            <a:r>
              <a:rPr lang="en-US" sz="6000" dirty="0" err="1" smtClean="0"/>
              <a:t>u</a:t>
            </a:r>
            <a:r>
              <a:rPr lang="en-US" sz="6000" baseline="30000" dirty="0" err="1" smtClean="0"/>
              <a:t>t</a:t>
            </a:r>
            <a:r>
              <a:rPr lang="en-US" sz="6000" baseline="30000" dirty="0" smtClean="0"/>
              <a:t> </a:t>
            </a:r>
            <a:r>
              <a:rPr lang="en-US" sz="6000" dirty="0" smtClean="0"/>
              <a:t>|</a:t>
            </a:r>
            <a:r>
              <a:rPr lang="en-US" sz="6000" dirty="0" err="1" smtClean="0"/>
              <a:t>q</a:t>
            </a:r>
            <a:r>
              <a:rPr lang="en-US" sz="6000" baseline="30000" dirty="0" err="1" smtClean="0"/>
              <a:t>t</a:t>
            </a:r>
            <a:r>
              <a:rPr lang="en-US" sz="6000" baseline="30000" dirty="0" smtClean="0"/>
              <a:t> </a:t>
            </a:r>
            <a:r>
              <a:rPr lang="en-US" sz="6000" dirty="0" smtClean="0"/>
              <a:t>=             ,</a:t>
            </a:r>
            <a:r>
              <a:rPr lang="en-US" sz="6000" dirty="0" err="1" smtClean="0"/>
              <a:t>c</a:t>
            </a:r>
            <a:r>
              <a:rPr lang="en-US" sz="6000" baseline="30000" dirty="0" err="1" smtClean="0"/>
              <a:t>t</a:t>
            </a:r>
            <a:r>
              <a:rPr lang="en-US" sz="6000" baseline="30000" dirty="0" smtClean="0"/>
              <a:t> </a:t>
            </a:r>
            <a:r>
              <a:rPr lang="en-US" sz="6000" dirty="0" smtClean="0"/>
              <a:t>)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843223" y="1992397"/>
            <a:ext cx="11031519" cy="3009084"/>
            <a:chOff x="843223" y="1992397"/>
            <a:chExt cx="11031519" cy="3009084"/>
          </a:xfrm>
        </p:grpSpPr>
        <p:grpSp>
          <p:nvGrpSpPr>
            <p:cNvPr id="22" name="Group 21"/>
            <p:cNvGrpSpPr/>
            <p:nvPr/>
          </p:nvGrpSpPr>
          <p:grpSpPr>
            <a:xfrm>
              <a:off x="843223" y="3554931"/>
              <a:ext cx="10891577" cy="1446550"/>
              <a:chOff x="843223" y="3554931"/>
              <a:chExt cx="10891577" cy="1446550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843223" y="3554931"/>
                <a:ext cx="10891577" cy="144655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u(              | </a:t>
                </a:r>
                <a:r>
                  <a:rPr lang="en-US" sz="4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</a:t>
                </a:r>
                <a:r>
                  <a:rPr lang="en-US" sz="4400" baseline="300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</a:t>
                </a:r>
                <a:r>
                  <a:rPr lang="en-US" sz="4400" baseline="30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US" sz="4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,</a:t>
                </a:r>
                <a:r>
                  <a:rPr lang="en-US" sz="44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q</a:t>
                </a:r>
                <a:r>
                  <a:rPr lang="en-US" sz="4400" baseline="300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</a:t>
                </a:r>
                <a:r>
                  <a:rPr lang="en-US" sz="4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)= Gain (          ) – Cost(Viewing)</a:t>
                </a:r>
              </a:p>
              <a:p>
                <a:r>
                  <a:rPr lang="en-US" sz="4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US" sz="4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           Gain (          )=Relevance(          )</a:t>
                </a:r>
              </a:p>
            </p:txBody>
          </p:sp>
          <p:pic>
            <p:nvPicPr>
              <p:cNvPr id="38" name="Picture 37"/>
              <p:cNvPicPr>
                <a:picLocks noChangeAspect="1"/>
              </p:cNvPicPr>
              <p:nvPr/>
            </p:nvPicPr>
            <p:blipFill rotWithShape="1"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39" t="18830" r="1944" b="-2640"/>
              <a:stretch/>
            </p:blipFill>
            <p:spPr>
              <a:xfrm>
                <a:off x="1540908" y="3591560"/>
                <a:ext cx="1619943" cy="759281"/>
              </a:xfrm>
              <a:prstGeom prst="rect">
                <a:avLst/>
              </a:prstGeom>
            </p:spPr>
          </p:pic>
          <p:sp>
            <p:nvSpPr>
              <p:cNvPr id="39" name="Oval 38"/>
              <p:cNvSpPr/>
              <p:nvPr/>
            </p:nvSpPr>
            <p:spPr>
              <a:xfrm>
                <a:off x="1917228" y="3654033"/>
                <a:ext cx="867302" cy="624173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0" name="Picture 39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746" t="25607" r="14942" b="12711"/>
              <a:stretch/>
            </p:blipFill>
            <p:spPr>
              <a:xfrm>
                <a:off x="6592077" y="3719405"/>
                <a:ext cx="1143001" cy="558801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746" t="25607" r="14942" b="12711"/>
              <a:stretch/>
            </p:blipFill>
            <p:spPr>
              <a:xfrm>
                <a:off x="4046579" y="4414985"/>
                <a:ext cx="1143001" cy="558801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746" t="25607" r="14942" b="12711"/>
              <a:stretch/>
            </p:blipFill>
            <p:spPr>
              <a:xfrm>
                <a:off x="8254579" y="4374260"/>
                <a:ext cx="1143001" cy="558801"/>
              </a:xfrm>
              <a:prstGeom prst="rect">
                <a:avLst/>
              </a:prstGeom>
            </p:spPr>
          </p:pic>
        </p:grpSp>
        <p:sp>
          <p:nvSpPr>
            <p:cNvPr id="45" name="Freeform 44"/>
            <p:cNvSpPr/>
            <p:nvPr/>
          </p:nvSpPr>
          <p:spPr>
            <a:xfrm>
              <a:off x="7548132" y="1992397"/>
              <a:ext cx="4326610" cy="1196735"/>
            </a:xfrm>
            <a:custGeom>
              <a:avLst/>
              <a:gdLst>
                <a:gd name="connsiteX0" fmla="*/ 46468 w 4326610"/>
                <a:gd name="connsiteY0" fmla="*/ 649203 h 1196735"/>
                <a:gd name="connsiteX1" fmla="*/ 465568 w 4326610"/>
                <a:gd name="connsiteY1" fmla="*/ 77703 h 1196735"/>
                <a:gd name="connsiteX2" fmla="*/ 3056368 w 4326610"/>
                <a:gd name="connsiteY2" fmla="*/ 26903 h 1196735"/>
                <a:gd name="connsiteX3" fmla="*/ 4186668 w 4326610"/>
                <a:gd name="connsiteY3" fmla="*/ 280903 h 1196735"/>
                <a:gd name="connsiteX4" fmla="*/ 4275568 w 4326610"/>
                <a:gd name="connsiteY4" fmla="*/ 750803 h 1196735"/>
                <a:gd name="connsiteX5" fmla="*/ 3881868 w 4326610"/>
                <a:gd name="connsiteY5" fmla="*/ 1068303 h 1196735"/>
                <a:gd name="connsiteX6" fmla="*/ 2154668 w 4326610"/>
                <a:gd name="connsiteY6" fmla="*/ 1169903 h 1196735"/>
                <a:gd name="connsiteX7" fmla="*/ 249668 w 4326610"/>
                <a:gd name="connsiteY7" fmla="*/ 1144503 h 1196735"/>
                <a:gd name="connsiteX8" fmla="*/ 46468 w 4326610"/>
                <a:gd name="connsiteY8" fmla="*/ 649203 h 1196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26610" h="1196735">
                  <a:moveTo>
                    <a:pt x="46468" y="649203"/>
                  </a:moveTo>
                  <a:cubicBezTo>
                    <a:pt x="82451" y="471403"/>
                    <a:pt x="-36082" y="181420"/>
                    <a:pt x="465568" y="77703"/>
                  </a:cubicBezTo>
                  <a:cubicBezTo>
                    <a:pt x="967218" y="-26014"/>
                    <a:pt x="2436185" y="-6964"/>
                    <a:pt x="3056368" y="26903"/>
                  </a:cubicBezTo>
                  <a:cubicBezTo>
                    <a:pt x="3676551" y="60770"/>
                    <a:pt x="3983468" y="160253"/>
                    <a:pt x="4186668" y="280903"/>
                  </a:cubicBezTo>
                  <a:cubicBezTo>
                    <a:pt x="4389868" y="401553"/>
                    <a:pt x="4326368" y="619570"/>
                    <a:pt x="4275568" y="750803"/>
                  </a:cubicBezTo>
                  <a:cubicBezTo>
                    <a:pt x="4224768" y="882036"/>
                    <a:pt x="4235351" y="998453"/>
                    <a:pt x="3881868" y="1068303"/>
                  </a:cubicBezTo>
                  <a:cubicBezTo>
                    <a:pt x="3528385" y="1138153"/>
                    <a:pt x="2154668" y="1169903"/>
                    <a:pt x="2154668" y="1169903"/>
                  </a:cubicBezTo>
                  <a:cubicBezTo>
                    <a:pt x="1549301" y="1182603"/>
                    <a:pt x="603151" y="1235520"/>
                    <a:pt x="249668" y="1144503"/>
                  </a:cubicBezTo>
                  <a:cubicBezTo>
                    <a:pt x="-103815" y="1053486"/>
                    <a:pt x="10485" y="827003"/>
                    <a:pt x="46468" y="649203"/>
                  </a:cubicBezTo>
                  <a:close/>
                </a:path>
              </a:pathLst>
            </a:custGeom>
            <a:noFill/>
            <a:ln w="76200">
              <a:solidFill>
                <a:srgbClr val="00B05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3235159" y="3136900"/>
              <a:ext cx="4384841" cy="558800"/>
            </a:xfrm>
            <a:custGeom>
              <a:avLst/>
              <a:gdLst>
                <a:gd name="connsiteX0" fmla="*/ 4384841 w 4384841"/>
                <a:gd name="connsiteY0" fmla="*/ 0 h 558800"/>
                <a:gd name="connsiteX1" fmla="*/ 625641 w 4384841"/>
                <a:gd name="connsiteY1" fmla="*/ 63500 h 558800"/>
                <a:gd name="connsiteX2" fmla="*/ 41441 w 4384841"/>
                <a:gd name="connsiteY2" fmla="*/ 558800 h 55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84841" h="558800">
                  <a:moveTo>
                    <a:pt x="4384841" y="0"/>
                  </a:moveTo>
                  <a:lnTo>
                    <a:pt x="625641" y="63500"/>
                  </a:lnTo>
                  <a:cubicBezTo>
                    <a:pt x="-98259" y="156633"/>
                    <a:pt x="-28409" y="357716"/>
                    <a:pt x="41441" y="558800"/>
                  </a:cubicBezTo>
                </a:path>
              </a:pathLst>
            </a:custGeom>
            <a:noFill/>
            <a:ln w="76200">
              <a:solidFill>
                <a:srgbClr val="00B05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572000" y="5124519"/>
            <a:ext cx="5943600" cy="1623127"/>
            <a:chOff x="4347037" y="5124519"/>
            <a:chExt cx="6542877" cy="1623127"/>
          </a:xfrm>
        </p:grpSpPr>
        <p:sp>
          <p:nvSpPr>
            <p:cNvPr id="48" name="TextBox 47"/>
            <p:cNvSpPr txBox="1"/>
            <p:nvPr/>
          </p:nvSpPr>
          <p:spPr>
            <a:xfrm>
              <a:off x="4347037" y="6285981"/>
              <a:ext cx="5787930" cy="46166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Depends on the next interface card q</a:t>
              </a:r>
              <a:r>
                <a:rPr lang="en-US" sz="2400" b="1" baseline="30000" dirty="0" smtClean="0"/>
                <a:t>t+1</a:t>
              </a:r>
              <a:endParaRPr lang="en-US" sz="2400" b="1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6421265" y="5124519"/>
              <a:ext cx="4468649" cy="1038435"/>
            </a:xfrm>
            <a:custGeom>
              <a:avLst/>
              <a:gdLst>
                <a:gd name="connsiteX0" fmla="*/ 68435 w 4468649"/>
                <a:gd name="connsiteY0" fmla="*/ 209481 h 1038435"/>
                <a:gd name="connsiteX1" fmla="*/ 68435 w 4468649"/>
                <a:gd name="connsiteY1" fmla="*/ 958781 h 1038435"/>
                <a:gd name="connsiteX2" fmla="*/ 779635 w 4468649"/>
                <a:gd name="connsiteY2" fmla="*/ 1009581 h 1038435"/>
                <a:gd name="connsiteX3" fmla="*/ 4170535 w 4468649"/>
                <a:gd name="connsiteY3" fmla="*/ 895281 h 1038435"/>
                <a:gd name="connsiteX4" fmla="*/ 3827635 w 4468649"/>
                <a:gd name="connsiteY4" fmla="*/ 44381 h 1038435"/>
                <a:gd name="connsiteX5" fmla="*/ 17635 w 4468649"/>
                <a:gd name="connsiteY5" fmla="*/ 196781 h 1038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68649" h="1038435">
                  <a:moveTo>
                    <a:pt x="68435" y="209481"/>
                  </a:moveTo>
                  <a:cubicBezTo>
                    <a:pt x="9168" y="517456"/>
                    <a:pt x="-50098" y="825431"/>
                    <a:pt x="68435" y="958781"/>
                  </a:cubicBezTo>
                  <a:cubicBezTo>
                    <a:pt x="186968" y="1092131"/>
                    <a:pt x="95952" y="1020164"/>
                    <a:pt x="779635" y="1009581"/>
                  </a:cubicBezTo>
                  <a:cubicBezTo>
                    <a:pt x="1463318" y="998998"/>
                    <a:pt x="3662535" y="1056148"/>
                    <a:pt x="4170535" y="895281"/>
                  </a:cubicBezTo>
                  <a:cubicBezTo>
                    <a:pt x="4678535" y="734414"/>
                    <a:pt x="4519785" y="160798"/>
                    <a:pt x="3827635" y="44381"/>
                  </a:cubicBezTo>
                  <a:cubicBezTo>
                    <a:pt x="3135485" y="-72036"/>
                    <a:pt x="1576560" y="62372"/>
                    <a:pt x="17635" y="196781"/>
                  </a:cubicBezTo>
                </a:path>
              </a:pathLst>
            </a:custGeom>
            <a:noFill/>
            <a:ln w="76200">
              <a:solidFill>
                <a:srgbClr val="00B05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 flipH="1">
              <a:off x="5791200" y="5936831"/>
              <a:ext cx="497811" cy="381997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3916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surplus of an interface card: E(u</a:t>
            </a:r>
            <a:r>
              <a:rPr lang="en-US" baseline="30000" dirty="0" smtClean="0"/>
              <a:t>t</a:t>
            </a:r>
            <a:r>
              <a:rPr lang="en-US" dirty="0" smtClean="0"/>
              <a:t>|q</a:t>
            </a:r>
            <a:r>
              <a:rPr lang="en-US" baseline="30000" dirty="0" smtClean="0"/>
              <a:t>t</a:t>
            </a:r>
            <a:r>
              <a:rPr lang="en-US" dirty="0" smtClean="0"/>
              <a:t>,c</a:t>
            </a:r>
            <a:r>
              <a:rPr lang="en-US" baseline="30000" dirty="0"/>
              <a:t>t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322042" y="6485871"/>
            <a:ext cx="2844800" cy="365125"/>
          </a:xfrm>
        </p:spPr>
        <p:txBody>
          <a:bodyPr/>
          <a:lstStyle/>
          <a:p>
            <a:fld id="{88AD08FE-21CA-447A-B5E0-10774CCDBD3A}" type="slidenum">
              <a:rPr lang="en-US" smtClean="0"/>
              <a:t>16</a:t>
            </a:fld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373842" y="1144045"/>
            <a:ext cx="114977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E(</a:t>
            </a:r>
            <a:r>
              <a:rPr lang="en-US" sz="6000" dirty="0" err="1" smtClean="0"/>
              <a:t>u</a:t>
            </a:r>
            <a:r>
              <a:rPr lang="en-US" sz="6000" baseline="30000" dirty="0" err="1" smtClean="0"/>
              <a:t>t</a:t>
            </a:r>
            <a:r>
              <a:rPr lang="en-US" sz="6000" baseline="30000" dirty="0" smtClean="0"/>
              <a:t> </a:t>
            </a:r>
            <a:r>
              <a:rPr lang="en-US" sz="6000" dirty="0" smtClean="0"/>
              <a:t>|</a:t>
            </a:r>
            <a:r>
              <a:rPr lang="en-US" sz="6000" dirty="0" err="1" smtClean="0"/>
              <a:t>q</a:t>
            </a:r>
            <a:r>
              <a:rPr lang="en-US" sz="6000" baseline="30000" dirty="0" err="1" smtClean="0"/>
              <a:t>t</a:t>
            </a:r>
            <a:r>
              <a:rPr lang="en-US" sz="6000" baseline="30000" dirty="0" smtClean="0"/>
              <a:t> </a:t>
            </a:r>
            <a:r>
              <a:rPr lang="en-US" sz="6000" dirty="0" smtClean="0"/>
              <a:t>=             ,</a:t>
            </a:r>
            <a:r>
              <a:rPr lang="en-US" sz="6000" dirty="0" err="1" smtClean="0"/>
              <a:t>c</a:t>
            </a:r>
            <a:r>
              <a:rPr lang="en-US" sz="6000" baseline="30000" dirty="0" err="1" smtClean="0"/>
              <a:t>t</a:t>
            </a:r>
            <a:r>
              <a:rPr lang="en-US" sz="6000" baseline="30000" dirty="0" smtClean="0"/>
              <a:t> </a:t>
            </a:r>
            <a:r>
              <a:rPr lang="en-US" sz="6000" dirty="0" smtClean="0"/>
              <a:t>)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54" r="1772"/>
          <a:stretch/>
        </p:blipFill>
        <p:spPr>
          <a:xfrm>
            <a:off x="3067827" y="1181664"/>
            <a:ext cx="2318343" cy="11288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505200" y="846510"/>
            <a:ext cx="5983662" cy="805366"/>
            <a:chOff x="3505200" y="846510"/>
            <a:chExt cx="5983662" cy="805366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66" r="3144"/>
            <a:stretch/>
          </p:blipFill>
          <p:spPr>
            <a:xfrm>
              <a:off x="8196140" y="846510"/>
              <a:ext cx="1292722" cy="643947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3505200" y="1359704"/>
              <a:ext cx="721798" cy="292172"/>
            </a:xfrm>
            <a:prstGeom prst="ellipse">
              <a:avLst/>
            </a:prstGeom>
            <a:noFill/>
            <a:ln w="25400">
              <a:solidFill>
                <a:srgbClr val="00B05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3886200" y="913686"/>
              <a:ext cx="4309940" cy="422313"/>
            </a:xfrm>
            <a:custGeom>
              <a:avLst/>
              <a:gdLst>
                <a:gd name="connsiteX0" fmla="*/ 0 w 3124200"/>
                <a:gd name="connsiteY0" fmla="*/ 381714 h 381714"/>
                <a:gd name="connsiteX1" fmla="*/ 952500 w 3124200"/>
                <a:gd name="connsiteY1" fmla="*/ 714 h 381714"/>
                <a:gd name="connsiteX2" fmla="*/ 3124200 w 3124200"/>
                <a:gd name="connsiteY2" fmla="*/ 305514 h 381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24200" h="381714">
                  <a:moveTo>
                    <a:pt x="0" y="381714"/>
                  </a:moveTo>
                  <a:cubicBezTo>
                    <a:pt x="215900" y="197564"/>
                    <a:pt x="431800" y="13414"/>
                    <a:pt x="952500" y="714"/>
                  </a:cubicBezTo>
                  <a:cubicBezTo>
                    <a:pt x="1473200" y="-11986"/>
                    <a:pt x="2298700" y="146764"/>
                    <a:pt x="3124200" y="305514"/>
                  </a:cubicBezTo>
                </a:path>
              </a:pathLst>
            </a:custGeom>
            <a:noFill/>
            <a:ln w="25400">
              <a:solidFill>
                <a:srgbClr val="00B050"/>
              </a:solidFill>
              <a:prstDash val="sysDot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318755" y="1178842"/>
            <a:ext cx="4726881" cy="980583"/>
            <a:chOff x="4318755" y="1178842"/>
            <a:chExt cx="4726881" cy="980583"/>
          </a:xfrm>
        </p:grpSpPr>
        <p:sp>
          <p:nvSpPr>
            <p:cNvPr id="50" name="Oval 49"/>
            <p:cNvSpPr/>
            <p:nvPr/>
          </p:nvSpPr>
          <p:spPr>
            <a:xfrm>
              <a:off x="4318755" y="1391269"/>
              <a:ext cx="721798" cy="292172"/>
            </a:xfrm>
            <a:prstGeom prst="ellipse">
              <a:avLst/>
            </a:prstGeom>
            <a:noFill/>
            <a:ln w="25400">
              <a:solidFill>
                <a:srgbClr val="00B05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5080000" y="1178842"/>
              <a:ext cx="2578100" cy="370558"/>
            </a:xfrm>
            <a:custGeom>
              <a:avLst/>
              <a:gdLst>
                <a:gd name="connsiteX0" fmla="*/ 0 w 2578100"/>
                <a:gd name="connsiteY0" fmla="*/ 243558 h 370558"/>
                <a:gd name="connsiteX1" fmla="*/ 1270000 w 2578100"/>
                <a:gd name="connsiteY1" fmla="*/ 2258 h 370558"/>
                <a:gd name="connsiteX2" fmla="*/ 2578100 w 2578100"/>
                <a:gd name="connsiteY2" fmla="*/ 370558 h 37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78100" h="370558">
                  <a:moveTo>
                    <a:pt x="0" y="243558"/>
                  </a:moveTo>
                  <a:cubicBezTo>
                    <a:pt x="420158" y="112324"/>
                    <a:pt x="840317" y="-18909"/>
                    <a:pt x="1270000" y="2258"/>
                  </a:cubicBezTo>
                  <a:cubicBezTo>
                    <a:pt x="1699683" y="23425"/>
                    <a:pt x="2138891" y="196991"/>
                    <a:pt x="2578100" y="370558"/>
                  </a:cubicBezTo>
                </a:path>
              </a:pathLst>
            </a:custGeom>
            <a:noFill/>
            <a:ln w="25400">
              <a:solidFill>
                <a:srgbClr val="00B050"/>
              </a:solidFill>
              <a:prstDash val="sysDash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25026" y="1514476"/>
              <a:ext cx="1320610" cy="644949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3505200" y="1559793"/>
            <a:ext cx="7173980" cy="846191"/>
            <a:chOff x="3505200" y="1559793"/>
            <a:chExt cx="7173980" cy="846191"/>
          </a:xfrm>
        </p:grpSpPr>
        <p:sp>
          <p:nvSpPr>
            <p:cNvPr id="44" name="Oval 43"/>
            <p:cNvSpPr/>
            <p:nvPr/>
          </p:nvSpPr>
          <p:spPr>
            <a:xfrm>
              <a:off x="3505200" y="1848323"/>
              <a:ext cx="721798" cy="292172"/>
            </a:xfrm>
            <a:prstGeom prst="ellipse">
              <a:avLst/>
            </a:prstGeom>
            <a:noFill/>
            <a:ln w="25400">
              <a:solidFill>
                <a:srgbClr val="00B05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52663" y="1559793"/>
              <a:ext cx="1226517" cy="786967"/>
            </a:xfrm>
            <a:prstGeom prst="rect">
              <a:avLst/>
            </a:prstGeom>
          </p:spPr>
        </p:pic>
        <p:sp>
          <p:nvSpPr>
            <p:cNvPr id="13" name="Freeform 12"/>
            <p:cNvSpPr/>
            <p:nvPr/>
          </p:nvSpPr>
          <p:spPr>
            <a:xfrm>
              <a:off x="4165600" y="2108200"/>
              <a:ext cx="5422900" cy="297784"/>
            </a:xfrm>
            <a:custGeom>
              <a:avLst/>
              <a:gdLst>
                <a:gd name="connsiteX0" fmla="*/ 0 w 5422900"/>
                <a:gd name="connsiteY0" fmla="*/ 0 h 297784"/>
                <a:gd name="connsiteX1" fmla="*/ 1689100 w 5422900"/>
                <a:gd name="connsiteY1" fmla="*/ 292100 h 297784"/>
                <a:gd name="connsiteX2" fmla="*/ 5422900 w 5422900"/>
                <a:gd name="connsiteY2" fmla="*/ 165100 h 297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22900" h="297784">
                  <a:moveTo>
                    <a:pt x="0" y="0"/>
                  </a:moveTo>
                  <a:cubicBezTo>
                    <a:pt x="392641" y="132291"/>
                    <a:pt x="785283" y="264583"/>
                    <a:pt x="1689100" y="292100"/>
                  </a:cubicBezTo>
                  <a:cubicBezTo>
                    <a:pt x="2592917" y="319617"/>
                    <a:pt x="4007908" y="242358"/>
                    <a:pt x="5422900" y="165100"/>
                  </a:cubicBezTo>
                </a:path>
              </a:pathLst>
            </a:custGeom>
            <a:noFill/>
            <a:ln w="25400">
              <a:solidFill>
                <a:srgbClr val="00B050"/>
              </a:solidFill>
              <a:prstDash val="sysDash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68027" y="2716805"/>
            <a:ext cx="11497708" cy="873759"/>
            <a:chOff x="168027" y="2716805"/>
            <a:chExt cx="11497708" cy="873759"/>
          </a:xfrm>
        </p:grpSpPr>
        <p:sp>
          <p:nvSpPr>
            <p:cNvPr id="11" name="TextBox 10"/>
            <p:cNvSpPr txBox="1"/>
            <p:nvPr/>
          </p:nvSpPr>
          <p:spPr>
            <a:xfrm>
              <a:off x="168027" y="2716805"/>
              <a:ext cx="1149770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/>
                <a:t>=p( </a:t>
              </a:r>
              <a:r>
                <a:rPr lang="en-US" sz="4400" dirty="0" smtClean="0">
                  <a:solidFill>
                    <a:srgbClr val="FF0000"/>
                  </a:solidFill>
                </a:rPr>
                <a:t>a</a:t>
              </a:r>
              <a:r>
                <a:rPr lang="en-US" sz="4400" baseline="30000" dirty="0" smtClean="0">
                  <a:solidFill>
                    <a:srgbClr val="FF0000"/>
                  </a:solidFill>
                </a:rPr>
                <a:t>t </a:t>
              </a:r>
              <a:r>
                <a:rPr lang="en-US" sz="4400" dirty="0" smtClean="0">
                  <a:solidFill>
                    <a:srgbClr val="FF0000"/>
                  </a:solidFill>
                </a:rPr>
                <a:t>=“left-top tag” </a:t>
              </a:r>
              <a:r>
                <a:rPr lang="en-US" sz="4400" dirty="0" smtClean="0"/>
                <a:t>|</a:t>
              </a:r>
              <a:r>
                <a:rPr lang="en-US" sz="4400" dirty="0" err="1" smtClean="0"/>
                <a:t>c</a:t>
              </a:r>
              <a:r>
                <a:rPr lang="en-US" sz="4400" baseline="30000" dirty="0" err="1" smtClean="0"/>
                <a:t>t</a:t>
              </a:r>
              <a:r>
                <a:rPr lang="en-US" sz="4400" baseline="30000" dirty="0" smtClean="0"/>
                <a:t> </a:t>
              </a:r>
              <a:r>
                <a:rPr lang="en-US" sz="4400" dirty="0" smtClean="0"/>
                <a:t>,</a:t>
              </a:r>
              <a:r>
                <a:rPr lang="en-US" sz="4400" dirty="0" err="1" smtClean="0"/>
                <a:t>q</a:t>
              </a:r>
              <a:r>
                <a:rPr lang="en-US" sz="4400" baseline="30000" dirty="0" err="1" smtClean="0"/>
                <a:t>t</a:t>
              </a:r>
              <a:r>
                <a:rPr lang="en-US" sz="4400" dirty="0" smtClean="0"/>
                <a:t>) </a:t>
              </a:r>
              <a:r>
                <a:rPr lang="en-US" sz="4400" dirty="0" smtClean="0">
                  <a:sym typeface="Symbol" panose="05050102010706020507" pitchFamily="18" charset="2"/>
                </a:rPr>
                <a:t> </a:t>
              </a:r>
              <a:r>
                <a:rPr lang="en-US" sz="4400" dirty="0" smtClean="0"/>
                <a:t>u(              | </a:t>
              </a:r>
              <a:r>
                <a:rPr lang="en-US" sz="4400" dirty="0" err="1"/>
                <a:t>c</a:t>
              </a:r>
              <a:r>
                <a:rPr lang="en-US" sz="4400" baseline="30000" dirty="0" err="1"/>
                <a:t>t</a:t>
              </a:r>
              <a:r>
                <a:rPr lang="en-US" sz="4400" baseline="30000" dirty="0"/>
                <a:t> </a:t>
              </a:r>
              <a:r>
                <a:rPr lang="en-US" sz="4400" dirty="0"/>
                <a:t>,</a:t>
              </a:r>
              <a:r>
                <a:rPr lang="en-US" sz="4400" dirty="0" err="1" smtClean="0"/>
                <a:t>q</a:t>
              </a:r>
              <a:r>
                <a:rPr lang="en-US" sz="4400" baseline="30000" dirty="0" err="1" smtClean="0"/>
                <a:t>t</a:t>
              </a:r>
              <a:r>
                <a:rPr lang="en-US" sz="4400" dirty="0" smtClean="0"/>
                <a:t>)</a:t>
              </a: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154" r="1772"/>
            <a:stretch/>
          </p:blipFill>
          <p:spPr>
            <a:xfrm>
              <a:off x="7561409" y="2757527"/>
              <a:ext cx="1710902" cy="833037"/>
            </a:xfrm>
            <a:prstGeom prst="rect">
              <a:avLst/>
            </a:prstGeom>
          </p:spPr>
        </p:pic>
        <p:sp>
          <p:nvSpPr>
            <p:cNvPr id="39" name="Oval 38"/>
            <p:cNvSpPr/>
            <p:nvPr/>
          </p:nvSpPr>
          <p:spPr>
            <a:xfrm>
              <a:off x="7761885" y="2878996"/>
              <a:ext cx="654975" cy="22252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35035" y="3959861"/>
            <a:ext cx="11497708" cy="769847"/>
            <a:chOff x="135035" y="3959861"/>
            <a:chExt cx="11497708" cy="769847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154" r="1772"/>
            <a:stretch/>
          </p:blipFill>
          <p:spPr>
            <a:xfrm>
              <a:off x="7693844" y="4025636"/>
              <a:ext cx="1446032" cy="704072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135035" y="3959861"/>
              <a:ext cx="1149770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/>
                <a:t>+</a:t>
              </a:r>
              <a:r>
                <a:rPr lang="en-US" sz="4400" dirty="0" smtClean="0"/>
                <a:t> p( </a:t>
              </a:r>
              <a:r>
                <a:rPr lang="en-US" sz="4400" dirty="0" smtClean="0">
                  <a:solidFill>
                    <a:srgbClr val="0070C0"/>
                  </a:solidFill>
                </a:rPr>
                <a:t>a</a:t>
              </a:r>
              <a:r>
                <a:rPr lang="en-US" sz="4400" baseline="30000" dirty="0" smtClean="0">
                  <a:solidFill>
                    <a:srgbClr val="0070C0"/>
                  </a:solidFill>
                </a:rPr>
                <a:t>t </a:t>
              </a:r>
              <a:r>
                <a:rPr lang="en-US" sz="4400" dirty="0" smtClean="0">
                  <a:solidFill>
                    <a:srgbClr val="0070C0"/>
                  </a:solidFill>
                </a:rPr>
                <a:t>=“right-top tag”</a:t>
              </a:r>
              <a:r>
                <a:rPr lang="en-US" sz="4400" dirty="0" smtClean="0"/>
                <a:t>|</a:t>
              </a:r>
              <a:r>
                <a:rPr lang="en-US" sz="4400" dirty="0" err="1"/>
                <a:t>c</a:t>
              </a:r>
              <a:r>
                <a:rPr lang="en-US" sz="4400" baseline="30000" dirty="0" err="1"/>
                <a:t>t</a:t>
              </a:r>
              <a:r>
                <a:rPr lang="en-US" sz="4400" baseline="30000" dirty="0"/>
                <a:t> </a:t>
              </a:r>
              <a:r>
                <a:rPr lang="en-US" sz="4400" dirty="0"/>
                <a:t>,</a:t>
              </a:r>
              <a:r>
                <a:rPr lang="en-US" sz="4400" dirty="0" err="1"/>
                <a:t>q</a:t>
              </a:r>
              <a:r>
                <a:rPr lang="en-US" sz="4400" baseline="30000" dirty="0" err="1"/>
                <a:t>t</a:t>
              </a:r>
              <a:r>
                <a:rPr lang="en-US" sz="4400" dirty="0"/>
                <a:t>)</a:t>
              </a:r>
              <a:r>
                <a:rPr lang="en-US" sz="4400" dirty="0">
                  <a:sym typeface="Symbol" panose="05050102010706020507" pitchFamily="18" charset="2"/>
                </a:rPr>
                <a:t></a:t>
              </a:r>
              <a:r>
                <a:rPr lang="en-US" sz="4400" dirty="0"/>
                <a:t>u</a:t>
              </a:r>
              <a:r>
                <a:rPr lang="en-US" sz="4400" dirty="0" smtClean="0"/>
                <a:t>(              | </a:t>
              </a:r>
              <a:r>
                <a:rPr lang="en-US" sz="4400" dirty="0" err="1"/>
                <a:t>c</a:t>
              </a:r>
              <a:r>
                <a:rPr lang="en-US" sz="4400" baseline="30000" dirty="0" err="1"/>
                <a:t>t</a:t>
              </a:r>
              <a:r>
                <a:rPr lang="en-US" sz="4400" baseline="30000" dirty="0"/>
                <a:t> </a:t>
              </a:r>
              <a:r>
                <a:rPr lang="en-US" sz="4400" dirty="0"/>
                <a:t>,</a:t>
              </a:r>
              <a:r>
                <a:rPr lang="en-US" sz="4400" dirty="0" err="1"/>
                <a:t>q</a:t>
              </a:r>
              <a:r>
                <a:rPr lang="en-US" sz="4400" baseline="30000" dirty="0" err="1"/>
                <a:t>t</a:t>
              </a:r>
              <a:r>
                <a:rPr lang="en-US" sz="4400" dirty="0" smtClean="0"/>
                <a:t>) </a:t>
              </a:r>
              <a:endParaRPr lang="en-US" sz="4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8356691" y="4148371"/>
              <a:ext cx="654975" cy="222529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35035" y="4943751"/>
            <a:ext cx="11497708" cy="1454022"/>
            <a:chOff x="135035" y="4943751"/>
            <a:chExt cx="11497708" cy="1454022"/>
          </a:xfrm>
        </p:grpSpPr>
        <p:sp>
          <p:nvSpPr>
            <p:cNvPr id="78" name="TextBox 77"/>
            <p:cNvSpPr txBox="1"/>
            <p:nvPr/>
          </p:nvSpPr>
          <p:spPr>
            <a:xfrm>
              <a:off x="135035" y="4951223"/>
              <a:ext cx="1149770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/>
                <a:t>+</a:t>
              </a:r>
              <a:r>
                <a:rPr lang="en-US" sz="4400" dirty="0" smtClean="0"/>
                <a:t> p( </a:t>
              </a:r>
              <a:r>
                <a:rPr lang="en-US" sz="4400" dirty="0" smtClean="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r>
                <a:rPr lang="en-US" sz="4400" baseline="30000" dirty="0" smtClean="0">
                  <a:solidFill>
                    <a:schemeClr val="accent6">
                      <a:lumMod val="75000"/>
                    </a:schemeClr>
                  </a:solidFill>
                </a:rPr>
                <a:t>t </a:t>
              </a:r>
              <a:r>
                <a:rPr lang="en-US" sz="4400" dirty="0" smtClean="0">
                  <a:solidFill>
                    <a:schemeClr val="accent6">
                      <a:lumMod val="75000"/>
                    </a:schemeClr>
                  </a:solidFill>
                </a:rPr>
                <a:t>=“left-bottom tag”</a:t>
              </a:r>
              <a:r>
                <a:rPr lang="en-US" sz="4400" dirty="0" smtClean="0"/>
                <a:t>|</a:t>
              </a:r>
              <a:r>
                <a:rPr lang="en-US" sz="4400" dirty="0" err="1"/>
                <a:t>c</a:t>
              </a:r>
              <a:r>
                <a:rPr lang="en-US" sz="4400" baseline="30000" dirty="0" err="1"/>
                <a:t>t</a:t>
              </a:r>
              <a:r>
                <a:rPr lang="en-US" sz="4400" baseline="30000" dirty="0"/>
                <a:t> </a:t>
              </a:r>
              <a:r>
                <a:rPr lang="en-US" sz="4400" dirty="0"/>
                <a:t>,</a:t>
              </a:r>
              <a:r>
                <a:rPr lang="en-US" sz="4400" dirty="0" err="1"/>
                <a:t>q</a:t>
              </a:r>
              <a:r>
                <a:rPr lang="en-US" sz="4400" baseline="30000" dirty="0" err="1"/>
                <a:t>t</a:t>
              </a:r>
              <a:r>
                <a:rPr lang="en-US" sz="4400" dirty="0"/>
                <a:t>)</a:t>
              </a:r>
              <a:r>
                <a:rPr lang="en-US" sz="4400" dirty="0">
                  <a:sym typeface="Symbol" panose="05050102010706020507" pitchFamily="18" charset="2"/>
                </a:rPr>
                <a:t></a:t>
              </a:r>
              <a:r>
                <a:rPr lang="en-US" sz="4400" dirty="0"/>
                <a:t>u</a:t>
              </a:r>
              <a:r>
                <a:rPr lang="en-US" sz="4400" dirty="0" smtClean="0"/>
                <a:t>(              | </a:t>
              </a:r>
              <a:r>
                <a:rPr lang="en-US" sz="4400" dirty="0" err="1"/>
                <a:t>c</a:t>
              </a:r>
              <a:r>
                <a:rPr lang="en-US" sz="4400" baseline="30000" dirty="0" err="1"/>
                <a:t>t</a:t>
              </a:r>
              <a:r>
                <a:rPr lang="en-US" sz="4400" baseline="30000" dirty="0"/>
                <a:t> </a:t>
              </a:r>
              <a:r>
                <a:rPr lang="en-US" sz="4400" dirty="0"/>
                <a:t>,</a:t>
              </a:r>
              <a:r>
                <a:rPr lang="en-US" sz="4400" dirty="0" err="1"/>
                <a:t>q</a:t>
              </a:r>
              <a:r>
                <a:rPr lang="en-US" sz="4400" baseline="30000" dirty="0" err="1"/>
                <a:t>t</a:t>
              </a:r>
              <a:r>
                <a:rPr lang="en-US" sz="4400" dirty="0" smtClean="0"/>
                <a:t>)</a:t>
              </a:r>
            </a:p>
            <a:p>
              <a:r>
                <a:rPr lang="en-US" sz="4400" b="1" dirty="0" smtClean="0"/>
                <a:t>+ …  </a:t>
              </a:r>
              <a:endParaRPr lang="en-US" sz="4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154" r="1772"/>
            <a:stretch/>
          </p:blipFill>
          <p:spPr>
            <a:xfrm>
              <a:off x="8203553" y="4943751"/>
              <a:ext cx="1713674" cy="834387"/>
            </a:xfrm>
            <a:prstGeom prst="rect">
              <a:avLst/>
            </a:prstGeom>
          </p:spPr>
        </p:pic>
        <p:sp>
          <p:nvSpPr>
            <p:cNvPr id="79" name="Oval 78"/>
            <p:cNvSpPr/>
            <p:nvPr/>
          </p:nvSpPr>
          <p:spPr>
            <a:xfrm>
              <a:off x="9015790" y="5101186"/>
              <a:ext cx="654975" cy="222529"/>
            </a:xfrm>
            <a:prstGeom prst="ellips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939030" y="1104900"/>
            <a:ext cx="4575024" cy="2609504"/>
            <a:chOff x="6939030" y="1104900"/>
            <a:chExt cx="4575024" cy="2609504"/>
          </a:xfrm>
        </p:grpSpPr>
        <p:sp>
          <p:nvSpPr>
            <p:cNvPr id="25" name="Rounded Rectangle 24"/>
            <p:cNvSpPr/>
            <p:nvPr/>
          </p:nvSpPr>
          <p:spPr>
            <a:xfrm>
              <a:off x="6939030" y="2697409"/>
              <a:ext cx="4019550" cy="1016995"/>
            </a:xfrm>
            <a:prstGeom prst="roundRect">
              <a:avLst/>
            </a:prstGeom>
            <a:noFill/>
            <a:ln w="76200">
              <a:solidFill>
                <a:srgbClr val="00B05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9512300" y="1104900"/>
              <a:ext cx="2001754" cy="1701800"/>
            </a:xfrm>
            <a:custGeom>
              <a:avLst/>
              <a:gdLst>
                <a:gd name="connsiteX0" fmla="*/ 1549400 w 2001754"/>
                <a:gd name="connsiteY0" fmla="*/ 1701800 h 1701800"/>
                <a:gd name="connsiteX1" fmla="*/ 1905000 w 2001754"/>
                <a:gd name="connsiteY1" fmla="*/ 495300 h 1701800"/>
                <a:gd name="connsiteX2" fmla="*/ 0 w 2001754"/>
                <a:gd name="connsiteY2" fmla="*/ 0 h 170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01754" h="1701800">
                  <a:moveTo>
                    <a:pt x="1549400" y="1701800"/>
                  </a:moveTo>
                  <a:cubicBezTo>
                    <a:pt x="1856316" y="1240366"/>
                    <a:pt x="2163233" y="778933"/>
                    <a:pt x="1905000" y="495300"/>
                  </a:cubicBezTo>
                  <a:cubicBezTo>
                    <a:pt x="1646767" y="211667"/>
                    <a:pt x="823383" y="105833"/>
                    <a:pt x="0" y="0"/>
                  </a:cubicBezTo>
                </a:path>
              </a:pathLst>
            </a:custGeom>
            <a:noFill/>
            <a:ln w="76200">
              <a:solidFill>
                <a:srgbClr val="00B05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2088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195" y="1923881"/>
            <a:ext cx="7655028" cy="234478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ICM: Formal Definition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12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195" y="1923881"/>
            <a:ext cx="7655028" cy="2344783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762138" y="2275788"/>
            <a:ext cx="456081" cy="399410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Elbow Connector 36"/>
          <p:cNvCxnSpPr>
            <a:endCxn id="8" idx="3"/>
          </p:cNvCxnSpPr>
          <p:nvPr/>
        </p:nvCxnSpPr>
        <p:spPr>
          <a:xfrm rot="10800000" flipV="1">
            <a:off x="3218220" y="961943"/>
            <a:ext cx="3112447" cy="1513550"/>
          </a:xfrm>
          <a:prstGeom prst="bentConnector3">
            <a:avLst>
              <a:gd name="adj1" fmla="val 67240"/>
            </a:avLst>
          </a:prstGeom>
          <a:ln>
            <a:tailEnd type="arrow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8" name="Rounded Rectangle 87"/>
          <p:cNvSpPr/>
          <p:nvPr/>
        </p:nvSpPr>
        <p:spPr>
          <a:xfrm>
            <a:off x="6330666" y="671699"/>
            <a:ext cx="2472763" cy="58049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6496211" y="675735"/>
            <a:ext cx="2383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Gill Sans"/>
                <a:cs typeface="Gill Sans"/>
              </a:rPr>
              <a:t>Interface card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40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195" y="1923881"/>
            <a:ext cx="7655028" cy="2344783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5168120" y="1963624"/>
            <a:ext cx="456081" cy="399410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974563" y="2791822"/>
            <a:ext cx="456081" cy="399410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8959862" y="2791822"/>
            <a:ext cx="456081" cy="399410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Elbow Connector 13"/>
          <p:cNvCxnSpPr>
            <a:stCxn id="74" idx="1"/>
            <a:endCxn id="10" idx="0"/>
          </p:cNvCxnSpPr>
          <p:nvPr/>
        </p:nvCxnSpPr>
        <p:spPr>
          <a:xfrm rot="10800000" flipV="1">
            <a:off x="5396160" y="961944"/>
            <a:ext cx="934506" cy="1001680"/>
          </a:xfrm>
          <a:prstGeom prst="bentConnector2">
            <a:avLst/>
          </a:prstGeom>
          <a:ln>
            <a:tailEnd type="arrow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74" idx="3"/>
            <a:endCxn id="12" idx="0"/>
          </p:cNvCxnSpPr>
          <p:nvPr/>
        </p:nvCxnSpPr>
        <p:spPr>
          <a:xfrm>
            <a:off x="8058900" y="961944"/>
            <a:ext cx="1129002" cy="1829878"/>
          </a:xfrm>
          <a:prstGeom prst="bentConnector2">
            <a:avLst/>
          </a:prstGeom>
          <a:ln>
            <a:tailEnd type="arrow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4" name="Rounded Rectangle 73"/>
          <p:cNvSpPr/>
          <p:nvPr/>
        </p:nvSpPr>
        <p:spPr>
          <a:xfrm>
            <a:off x="6330666" y="671699"/>
            <a:ext cx="1728234" cy="580491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496211" y="675735"/>
            <a:ext cx="1423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Gill Sans"/>
                <a:cs typeface="Gill Sans"/>
              </a:rPr>
              <a:t>Context</a:t>
            </a:r>
          </a:p>
        </p:txBody>
      </p:sp>
      <p:cxnSp>
        <p:nvCxnSpPr>
          <p:cNvPr id="22" name="Straight Arrow Connector 21"/>
          <p:cNvCxnSpPr>
            <a:stCxn id="74" idx="2"/>
            <a:endCxn id="11" idx="0"/>
          </p:cNvCxnSpPr>
          <p:nvPr/>
        </p:nvCxnSpPr>
        <p:spPr>
          <a:xfrm>
            <a:off x="7194783" y="1252190"/>
            <a:ext cx="7820" cy="15396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6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All computing applications must have a user interface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3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4932" y="2880866"/>
            <a:ext cx="2562136" cy="2615625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86000" y="1680664"/>
                <a:ext cx="4952999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1680664"/>
                <a:ext cx="4952999" cy="7386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loud Callout 11"/>
          <p:cNvSpPr/>
          <p:nvPr/>
        </p:nvSpPr>
        <p:spPr>
          <a:xfrm>
            <a:off x="2362199" y="1568850"/>
            <a:ext cx="4876800" cy="1312015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3868615" y="2310146"/>
            <a:ext cx="6789661" cy="3252454"/>
            <a:chOff x="3868615" y="2310146"/>
            <a:chExt cx="6789661" cy="3252454"/>
          </a:xfrm>
        </p:grpSpPr>
        <p:sp>
          <p:nvSpPr>
            <p:cNvPr id="10" name="TextBox 9"/>
            <p:cNvSpPr txBox="1"/>
            <p:nvPr/>
          </p:nvSpPr>
          <p:spPr>
            <a:xfrm>
              <a:off x="5715000" y="4977825"/>
              <a:ext cx="4943276" cy="58477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Where/How can I obtain </a:t>
              </a:r>
              <a:r>
                <a:rPr lang="en-US" sz="3200" b="1" dirty="0"/>
                <a:t>y</a:t>
              </a:r>
              <a:r>
                <a:rPr lang="en-US" sz="3200" b="1" dirty="0" smtClean="0"/>
                <a:t>? </a:t>
              </a:r>
              <a:endParaRPr lang="en-US" sz="3200" b="1" dirty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3868615" y="2310146"/>
              <a:ext cx="1641231" cy="3001108"/>
            </a:xfrm>
            <a:custGeom>
              <a:avLst/>
              <a:gdLst>
                <a:gd name="connsiteX0" fmla="*/ 1641231 w 1641231"/>
                <a:gd name="connsiteY0" fmla="*/ 3001108 h 3001108"/>
                <a:gd name="connsiteX1" fmla="*/ 480647 w 1641231"/>
                <a:gd name="connsiteY1" fmla="*/ 1969477 h 3001108"/>
                <a:gd name="connsiteX2" fmla="*/ 23447 w 1641231"/>
                <a:gd name="connsiteY2" fmla="*/ 82062 h 3001108"/>
                <a:gd name="connsiteX3" fmla="*/ 23447 w 1641231"/>
                <a:gd name="connsiteY3" fmla="*/ 82062 h 3001108"/>
                <a:gd name="connsiteX4" fmla="*/ 0 w 1641231"/>
                <a:gd name="connsiteY4" fmla="*/ 0 h 3001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1231" h="3001108">
                  <a:moveTo>
                    <a:pt x="1641231" y="3001108"/>
                  </a:moveTo>
                  <a:cubicBezTo>
                    <a:pt x="1195754" y="2728546"/>
                    <a:pt x="750278" y="2455985"/>
                    <a:pt x="480647" y="1969477"/>
                  </a:cubicBezTo>
                  <a:cubicBezTo>
                    <a:pt x="211016" y="1482969"/>
                    <a:pt x="23447" y="82062"/>
                    <a:pt x="23447" y="82062"/>
                  </a:cubicBezTo>
                  <a:lnTo>
                    <a:pt x="23447" y="82062"/>
                  </a:lnTo>
                  <a:lnTo>
                    <a:pt x="0" y="0"/>
                  </a:lnTo>
                </a:path>
              </a:pathLst>
            </a:custGeom>
            <a:noFill/>
            <a:ln w="76200">
              <a:solidFill>
                <a:srgbClr val="00B05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930256" y="2388074"/>
            <a:ext cx="6461811" cy="2026439"/>
            <a:chOff x="4930256" y="2388074"/>
            <a:chExt cx="6461811" cy="2026439"/>
          </a:xfrm>
        </p:grpSpPr>
        <p:sp>
          <p:nvSpPr>
            <p:cNvPr id="11" name="TextBox 10"/>
            <p:cNvSpPr txBox="1"/>
            <p:nvPr/>
          </p:nvSpPr>
          <p:spPr>
            <a:xfrm>
              <a:off x="4976400" y="3829738"/>
              <a:ext cx="6415667" cy="58477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Where/How can I invoke function f? </a:t>
              </a:r>
              <a:endParaRPr lang="en-US" sz="3200" b="1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 flipV="1">
              <a:off x="4930256" y="2388074"/>
              <a:ext cx="682167" cy="1464540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5515708" y="2319180"/>
            <a:ext cx="6052689" cy="1092933"/>
            <a:chOff x="5515708" y="2319180"/>
            <a:chExt cx="6052689" cy="1092933"/>
          </a:xfrm>
        </p:grpSpPr>
        <p:sp>
          <p:nvSpPr>
            <p:cNvPr id="9" name="TextBox 8"/>
            <p:cNvSpPr txBox="1"/>
            <p:nvPr/>
          </p:nvSpPr>
          <p:spPr>
            <a:xfrm>
              <a:off x="6651538" y="2827338"/>
              <a:ext cx="4916859" cy="58477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Where/How can I input x? </a:t>
              </a:r>
              <a:endParaRPr lang="en-US" sz="3200" b="1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 flipV="1">
              <a:off x="5515708" y="2319180"/>
              <a:ext cx="1066801" cy="831986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5154872" y="1195530"/>
            <a:ext cx="6370540" cy="1012455"/>
            <a:chOff x="5154872" y="1195530"/>
            <a:chExt cx="6370540" cy="10124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7749273" y="1469321"/>
                  <a:ext cx="3776139" cy="738664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4800" b="1" dirty="0" smtClean="0"/>
                    <a:t>vs. </a:t>
                  </a:r>
                  <a14:m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4800" b="1" dirty="0" smtClean="0"/>
                    <a:t>?</a:t>
                  </a:r>
                  <a:endParaRPr lang="en-US" sz="4800" b="1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9273" y="1469321"/>
                  <a:ext cx="3776139" cy="738664"/>
                </a:xfrm>
                <a:prstGeom prst="rect">
                  <a:avLst/>
                </a:prstGeom>
                <a:blipFill>
                  <a:blip r:embed="rId4"/>
                  <a:stretch>
                    <a:fillRect l="-9677" t="-23967" r="-3387" b="-504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Freeform 22"/>
            <p:cNvSpPr/>
            <p:nvPr/>
          </p:nvSpPr>
          <p:spPr>
            <a:xfrm>
              <a:off x="5154872" y="1195530"/>
              <a:ext cx="2441682" cy="540186"/>
            </a:xfrm>
            <a:custGeom>
              <a:avLst/>
              <a:gdLst>
                <a:gd name="connsiteX0" fmla="*/ 2441682 w 2441682"/>
                <a:gd name="connsiteY0" fmla="*/ 540186 h 540186"/>
                <a:gd name="connsiteX1" fmla="*/ 1316266 w 2441682"/>
                <a:gd name="connsiteY1" fmla="*/ 924 h 540186"/>
                <a:gd name="connsiteX2" fmla="*/ 108790 w 2441682"/>
                <a:gd name="connsiteY2" fmla="*/ 411232 h 540186"/>
                <a:gd name="connsiteX3" fmla="*/ 132236 w 2441682"/>
                <a:gd name="connsiteY3" fmla="*/ 434678 h 54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41682" h="540186">
                  <a:moveTo>
                    <a:pt x="2441682" y="540186"/>
                  </a:moveTo>
                  <a:cubicBezTo>
                    <a:pt x="2073381" y="281301"/>
                    <a:pt x="1705081" y="22416"/>
                    <a:pt x="1316266" y="924"/>
                  </a:cubicBezTo>
                  <a:cubicBezTo>
                    <a:pt x="927451" y="-20568"/>
                    <a:pt x="306128" y="338940"/>
                    <a:pt x="108790" y="411232"/>
                  </a:cubicBezTo>
                  <a:cubicBezTo>
                    <a:pt x="-88548" y="483524"/>
                    <a:pt x="21844" y="459101"/>
                    <a:pt x="132236" y="434678"/>
                  </a:cubicBezTo>
                </a:path>
              </a:pathLst>
            </a:custGeom>
            <a:noFill/>
            <a:ln w="76200">
              <a:solidFill>
                <a:srgbClr val="00B05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5496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195" y="1923881"/>
            <a:ext cx="7655028" cy="2344783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221778" y="3273578"/>
            <a:ext cx="791503" cy="378811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Elbow Connector 40"/>
          <p:cNvCxnSpPr>
            <a:stCxn id="67" idx="1"/>
            <a:endCxn id="9" idx="3"/>
          </p:cNvCxnSpPr>
          <p:nvPr/>
        </p:nvCxnSpPr>
        <p:spPr>
          <a:xfrm rot="10800000">
            <a:off x="6013282" y="3462983"/>
            <a:ext cx="898671" cy="1277468"/>
          </a:xfrm>
          <a:prstGeom prst="bentConnector3">
            <a:avLst>
              <a:gd name="adj1" fmla="val 50000"/>
            </a:avLst>
          </a:prstGeom>
          <a:ln>
            <a:tailEnd type="arrow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7" name="Rounded Rectangle 66"/>
          <p:cNvSpPr/>
          <p:nvPr/>
        </p:nvSpPr>
        <p:spPr>
          <a:xfrm>
            <a:off x="6911952" y="4450206"/>
            <a:ext cx="2016677" cy="580491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089791" y="4450205"/>
            <a:ext cx="1762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Gill Sans"/>
                <a:cs typeface="Gill Sans"/>
              </a:rPr>
              <a:t>Action set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29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195" y="1923881"/>
            <a:ext cx="7655028" cy="2344783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995394" y="2710975"/>
            <a:ext cx="1913756" cy="580491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Elbow Connector 46"/>
          <p:cNvCxnSpPr>
            <a:stCxn id="24" idx="0"/>
            <a:endCxn id="4" idx="2"/>
          </p:cNvCxnSpPr>
          <p:nvPr/>
        </p:nvCxnSpPr>
        <p:spPr>
          <a:xfrm rot="16200000" flipV="1">
            <a:off x="6983131" y="3260607"/>
            <a:ext cx="1158740" cy="1220457"/>
          </a:xfrm>
          <a:prstGeom prst="bentConnector3">
            <a:avLst>
              <a:gd name="adj1" fmla="val 50000"/>
            </a:avLst>
          </a:prstGeom>
          <a:ln>
            <a:tailEnd type="arrow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7" name="Rounded Rectangle 66"/>
          <p:cNvSpPr/>
          <p:nvPr/>
        </p:nvSpPr>
        <p:spPr>
          <a:xfrm>
            <a:off x="6911952" y="4450206"/>
            <a:ext cx="2553244" cy="580491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089791" y="4450205"/>
            <a:ext cx="22637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Gill Sans"/>
                <a:cs typeface="Gill Sans"/>
              </a:rPr>
              <a:t>Action model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8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195" y="1923881"/>
            <a:ext cx="7655028" cy="234478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998581" y="2710975"/>
            <a:ext cx="1913756" cy="580491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Elbow Connector 51"/>
          <p:cNvCxnSpPr>
            <a:stCxn id="24" idx="0"/>
            <a:endCxn id="5" idx="2"/>
          </p:cNvCxnSpPr>
          <p:nvPr/>
        </p:nvCxnSpPr>
        <p:spPr>
          <a:xfrm rot="5400000" flipH="1" flipV="1">
            <a:off x="8016502" y="3511250"/>
            <a:ext cx="1158740" cy="719173"/>
          </a:xfrm>
          <a:prstGeom prst="bentConnector3">
            <a:avLst>
              <a:gd name="adj1" fmla="val 50000"/>
            </a:avLst>
          </a:prstGeom>
          <a:ln>
            <a:tailEnd type="arrow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7" name="Rounded Rectangle 66"/>
          <p:cNvSpPr/>
          <p:nvPr/>
        </p:nvSpPr>
        <p:spPr>
          <a:xfrm>
            <a:off x="6911952" y="4450206"/>
            <a:ext cx="2606901" cy="580491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089790" y="4450205"/>
            <a:ext cx="24432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Gill Sans"/>
                <a:cs typeface="Gill Sans"/>
              </a:rPr>
              <a:t>Action surplus</a:t>
            </a:r>
          </a:p>
        </p:txBody>
      </p:sp>
      <p:pic>
        <p:nvPicPr>
          <p:cNvPr id="15" name="Picture 14" descr="Screen Shot 2015-08-02 at 3.21.2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469" y="1201226"/>
            <a:ext cx="4309110" cy="50520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353124" y="675735"/>
            <a:ext cx="3456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Gill Sans"/>
                <a:cs typeface="Gill Sans"/>
              </a:rPr>
              <a:t>Reward             Cost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5758475" y="671698"/>
            <a:ext cx="4583112" cy="1070510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Elbow Connector 31"/>
          <p:cNvCxnSpPr>
            <a:stCxn id="5" idx="0"/>
            <a:endCxn id="31" idx="2"/>
          </p:cNvCxnSpPr>
          <p:nvPr/>
        </p:nvCxnSpPr>
        <p:spPr>
          <a:xfrm rot="16200000" flipV="1">
            <a:off x="8018362" y="1773877"/>
            <a:ext cx="968766" cy="905428"/>
          </a:xfrm>
          <a:prstGeom prst="bentConnector3">
            <a:avLst>
              <a:gd name="adj1" fmla="val 50000"/>
            </a:avLst>
          </a:prstGeom>
          <a:ln>
            <a:tailEnd type="arrow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25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195" y="1923881"/>
            <a:ext cx="7655028" cy="234478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287696" y="1888105"/>
            <a:ext cx="1913756" cy="580491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Elbow Connector 59"/>
          <p:cNvCxnSpPr>
            <a:stCxn id="25" idx="1"/>
            <a:endCxn id="6" idx="0"/>
          </p:cNvCxnSpPr>
          <p:nvPr/>
        </p:nvCxnSpPr>
        <p:spPr>
          <a:xfrm rot="10800000" flipV="1">
            <a:off x="5244576" y="961944"/>
            <a:ext cx="1086091" cy="926160"/>
          </a:xfrm>
          <a:prstGeom prst="bentConnector2">
            <a:avLst/>
          </a:prstGeom>
          <a:ln>
            <a:tailEnd type="arrow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496211" y="675735"/>
            <a:ext cx="2943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Gill Sans"/>
                <a:cs typeface="Gill Sans"/>
              </a:rPr>
              <a:t>Expected surplus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330665" y="671699"/>
            <a:ext cx="2955674" cy="580491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52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195" y="1923881"/>
            <a:ext cx="7655028" cy="234478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287696" y="3670277"/>
            <a:ext cx="1913756" cy="580491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Elbow Connector 56"/>
          <p:cNvCxnSpPr>
            <a:stCxn id="67" idx="1"/>
            <a:endCxn id="7" idx="2"/>
          </p:cNvCxnSpPr>
          <p:nvPr/>
        </p:nvCxnSpPr>
        <p:spPr>
          <a:xfrm rot="10800000">
            <a:off x="5244574" y="4250767"/>
            <a:ext cx="1667378" cy="489684"/>
          </a:xfrm>
          <a:prstGeom prst="bentConnector2">
            <a:avLst/>
          </a:prstGeom>
          <a:ln>
            <a:tailEnd type="arrow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7" name="Rounded Rectangle 66"/>
          <p:cNvSpPr/>
          <p:nvPr/>
        </p:nvSpPr>
        <p:spPr>
          <a:xfrm>
            <a:off x="6911952" y="4450206"/>
            <a:ext cx="2428044" cy="580491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089791" y="4450205"/>
            <a:ext cx="22445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Gill Sans"/>
                <a:cs typeface="Gill Sans"/>
              </a:rPr>
              <a:t>Constraint(s)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6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Refinements/Instantiations of ICM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711808" y="2163485"/>
            <a:ext cx="852682" cy="612934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91440" rIns="91440" bIns="91440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ICM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76431" y="1959174"/>
            <a:ext cx="2467884" cy="102155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91440" rIns="91440" bIns="91440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ICM (sequential</a:t>
            </a:r>
          </a:p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decision form)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80428" y="1959174"/>
            <a:ext cx="1193981" cy="102155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91440" rIns="91440" bIns="91440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Stop</a:t>
            </a:r>
          </a:p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Action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56616" y="4083845"/>
            <a:ext cx="940329" cy="1012627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91440" rIns="91440" bIns="91440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User</a:t>
            </a:r>
          </a:p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State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46700" y="3571041"/>
            <a:ext cx="1748812" cy="612934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91440" rIns="91440" bIns="91440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Explicit US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46257" y="4973955"/>
            <a:ext cx="1780153" cy="612934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91440" rIns="91440" bIns="91440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Implicit US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70212" y="3366730"/>
            <a:ext cx="1390099" cy="102155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91440" rIns="91440" bIns="91440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ICM-US</a:t>
            </a:r>
          </a:p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MDP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69289" y="4769644"/>
            <a:ext cx="1419195" cy="102155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91440" rIns="91440" bIns="91440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ICM-US</a:t>
            </a:r>
          </a:p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POMDP</a:t>
            </a:r>
          </a:p>
        </p:txBody>
      </p:sp>
      <p:cxnSp>
        <p:nvCxnSpPr>
          <p:cNvPr id="21" name="Straight Arrow Connector 20"/>
          <p:cNvCxnSpPr>
            <a:stCxn id="9" idx="3"/>
            <a:endCxn id="10" idx="1"/>
          </p:cNvCxnSpPr>
          <p:nvPr/>
        </p:nvCxnSpPr>
        <p:spPr>
          <a:xfrm>
            <a:off x="3564491" y="2469952"/>
            <a:ext cx="51194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3" name="Straight Arrow Connector 22"/>
          <p:cNvCxnSpPr>
            <a:stCxn id="10" idx="3"/>
            <a:endCxn id="11" idx="1"/>
          </p:cNvCxnSpPr>
          <p:nvPr/>
        </p:nvCxnSpPr>
        <p:spPr>
          <a:xfrm>
            <a:off x="6544315" y="2469952"/>
            <a:ext cx="53611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5" name="Straight Arrow Connector 24"/>
          <p:cNvCxnSpPr>
            <a:stCxn id="12" idx="3"/>
            <a:endCxn id="13" idx="1"/>
          </p:cNvCxnSpPr>
          <p:nvPr/>
        </p:nvCxnSpPr>
        <p:spPr>
          <a:xfrm flipV="1">
            <a:off x="2996944" y="3877508"/>
            <a:ext cx="549756" cy="7126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6" name="Straight Arrow Connector 25"/>
          <p:cNvCxnSpPr>
            <a:stCxn id="12" idx="3"/>
            <a:endCxn id="14" idx="1"/>
          </p:cNvCxnSpPr>
          <p:nvPr/>
        </p:nvCxnSpPr>
        <p:spPr>
          <a:xfrm>
            <a:off x="2996944" y="4590158"/>
            <a:ext cx="549312" cy="6902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9" name="Straight Arrow Connector 28"/>
          <p:cNvCxnSpPr>
            <a:stCxn id="13" idx="3"/>
            <a:endCxn id="15" idx="1"/>
          </p:cNvCxnSpPr>
          <p:nvPr/>
        </p:nvCxnSpPr>
        <p:spPr>
          <a:xfrm>
            <a:off x="5295513" y="3877508"/>
            <a:ext cx="67469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2" name="Straight Arrow Connector 31"/>
          <p:cNvCxnSpPr>
            <a:stCxn id="14" idx="3"/>
            <a:endCxn id="16" idx="1"/>
          </p:cNvCxnSpPr>
          <p:nvPr/>
        </p:nvCxnSpPr>
        <p:spPr>
          <a:xfrm>
            <a:off x="5326410" y="5280422"/>
            <a:ext cx="64287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8" name="Straight Arrow Connector 47"/>
          <p:cNvCxnSpPr>
            <a:stCxn id="10" idx="2"/>
            <a:endCxn id="15" idx="1"/>
          </p:cNvCxnSpPr>
          <p:nvPr/>
        </p:nvCxnSpPr>
        <p:spPr>
          <a:xfrm>
            <a:off x="5310373" y="2980730"/>
            <a:ext cx="659838" cy="8967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1" name="Straight Arrow Connector 50"/>
          <p:cNvCxnSpPr>
            <a:stCxn id="10" idx="2"/>
            <a:endCxn id="16" idx="1"/>
          </p:cNvCxnSpPr>
          <p:nvPr/>
        </p:nvCxnSpPr>
        <p:spPr>
          <a:xfrm>
            <a:off x="5310374" y="2980730"/>
            <a:ext cx="658915" cy="22996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2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ICM-US model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828801"/>
            <a:ext cx="7315576" cy="20194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994" y="4145180"/>
            <a:ext cx="7170788" cy="1950821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MDP form: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POMDP form: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6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 action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ordinary user action</a:t>
            </a:r>
          </a:p>
          <a:p>
            <a:pPr lvl="1"/>
            <a:r>
              <a:rPr lang="en-US" dirty="0" smtClean="0"/>
              <a:t>Stopping rate: </a:t>
            </a:r>
          </a:p>
          <a:p>
            <a:pPr lvl="1"/>
            <a:r>
              <a:rPr lang="en-US" dirty="0" smtClean="0"/>
              <a:t>Zero expected future surplus: </a:t>
            </a:r>
          </a:p>
          <a:p>
            <a:pPr lvl="1"/>
            <a:endParaRPr lang="en-US" dirty="0"/>
          </a:p>
          <a:p>
            <a:r>
              <a:rPr lang="en-US" dirty="0" smtClean="0"/>
              <a:t>Constant stopping rate (CSR)</a:t>
            </a:r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1" y="1981200"/>
            <a:ext cx="1882237" cy="4724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1" y="3040156"/>
            <a:ext cx="6210619" cy="4267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4099540"/>
            <a:ext cx="2636656" cy="3962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082" y="4099540"/>
            <a:ext cx="3002435" cy="3962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517" y="4137642"/>
            <a:ext cx="1607903" cy="358158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38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CSR =&gt; diminishing reward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061" y="1897223"/>
            <a:ext cx="7140307" cy="209560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819400" y="2895600"/>
            <a:ext cx="1295400" cy="83820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4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Topic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Interface Card Model (ICM)</a:t>
            </a:r>
          </a:p>
          <a:p>
            <a:r>
              <a:rPr lang="en-US" dirty="0" smtClean="0"/>
              <a:t>ICM for Optimization of Interactive Interface of Search Engines</a:t>
            </a:r>
          </a:p>
          <a:p>
            <a:r>
              <a:rPr lang="en-US" dirty="0" smtClean="0"/>
              <a:t>Experiments</a:t>
            </a:r>
          </a:p>
          <a:p>
            <a:r>
              <a:rPr lang="en-US" dirty="0" smtClean="0"/>
              <a:t>Conclusions and Future Directions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29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5800" y="2057400"/>
            <a:ext cx="10515600" cy="609600"/>
          </a:xfrm>
          <a:prstGeom prst="rect">
            <a:avLst/>
          </a:prstGeom>
          <a:noFill/>
          <a:ln w="76200">
            <a:solidFill>
              <a:srgbClr val="00B05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4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User interface varies and matters a lot!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3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4932" y="2880866"/>
            <a:ext cx="2562136" cy="2615625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86000" y="1680664"/>
                <a:ext cx="4952999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1680664"/>
                <a:ext cx="4952999" cy="7386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loud Callout 11"/>
          <p:cNvSpPr/>
          <p:nvPr/>
        </p:nvSpPr>
        <p:spPr>
          <a:xfrm>
            <a:off x="2362199" y="1568850"/>
            <a:ext cx="4876800" cy="1312015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3868615" y="2310146"/>
            <a:ext cx="6789661" cy="3252454"/>
            <a:chOff x="3868615" y="2310146"/>
            <a:chExt cx="6789661" cy="3252454"/>
          </a:xfrm>
        </p:grpSpPr>
        <p:sp>
          <p:nvSpPr>
            <p:cNvPr id="10" name="TextBox 9"/>
            <p:cNvSpPr txBox="1"/>
            <p:nvPr/>
          </p:nvSpPr>
          <p:spPr>
            <a:xfrm>
              <a:off x="5715000" y="4977825"/>
              <a:ext cx="494327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Where/How can I obtain </a:t>
              </a:r>
              <a:r>
                <a:rPr lang="en-US" sz="3200" b="1" dirty="0"/>
                <a:t>y</a:t>
              </a:r>
              <a:r>
                <a:rPr lang="en-US" sz="3200" b="1" dirty="0" smtClean="0"/>
                <a:t>? </a:t>
              </a:r>
              <a:endParaRPr lang="en-US" sz="3200" b="1" dirty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3868615" y="2310146"/>
              <a:ext cx="1641231" cy="3001108"/>
            </a:xfrm>
            <a:custGeom>
              <a:avLst/>
              <a:gdLst>
                <a:gd name="connsiteX0" fmla="*/ 1641231 w 1641231"/>
                <a:gd name="connsiteY0" fmla="*/ 3001108 h 3001108"/>
                <a:gd name="connsiteX1" fmla="*/ 480647 w 1641231"/>
                <a:gd name="connsiteY1" fmla="*/ 1969477 h 3001108"/>
                <a:gd name="connsiteX2" fmla="*/ 23447 w 1641231"/>
                <a:gd name="connsiteY2" fmla="*/ 82062 h 3001108"/>
                <a:gd name="connsiteX3" fmla="*/ 23447 w 1641231"/>
                <a:gd name="connsiteY3" fmla="*/ 82062 h 3001108"/>
                <a:gd name="connsiteX4" fmla="*/ 0 w 1641231"/>
                <a:gd name="connsiteY4" fmla="*/ 0 h 3001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1231" h="3001108">
                  <a:moveTo>
                    <a:pt x="1641231" y="3001108"/>
                  </a:moveTo>
                  <a:cubicBezTo>
                    <a:pt x="1195754" y="2728546"/>
                    <a:pt x="750278" y="2455985"/>
                    <a:pt x="480647" y="1969477"/>
                  </a:cubicBezTo>
                  <a:cubicBezTo>
                    <a:pt x="211016" y="1482969"/>
                    <a:pt x="23447" y="82062"/>
                    <a:pt x="23447" y="82062"/>
                  </a:cubicBezTo>
                  <a:lnTo>
                    <a:pt x="23447" y="82062"/>
                  </a:lnTo>
                  <a:lnTo>
                    <a:pt x="0" y="0"/>
                  </a:lnTo>
                </a:path>
              </a:pathLst>
            </a:custGeom>
            <a:noFill/>
            <a:ln w="76200">
              <a:solidFill>
                <a:srgbClr val="00B05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930256" y="2388074"/>
            <a:ext cx="6461811" cy="2026439"/>
            <a:chOff x="4930256" y="2388074"/>
            <a:chExt cx="6461811" cy="2026439"/>
          </a:xfrm>
        </p:grpSpPr>
        <p:sp>
          <p:nvSpPr>
            <p:cNvPr id="11" name="TextBox 10"/>
            <p:cNvSpPr txBox="1"/>
            <p:nvPr/>
          </p:nvSpPr>
          <p:spPr>
            <a:xfrm>
              <a:off x="4976400" y="3829738"/>
              <a:ext cx="64156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Where/How can I invoke function f? </a:t>
              </a:r>
              <a:endParaRPr lang="en-US" sz="3200" b="1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 flipV="1">
              <a:off x="4930256" y="2388074"/>
              <a:ext cx="682167" cy="1464540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5515708" y="2319180"/>
            <a:ext cx="6052689" cy="1092933"/>
            <a:chOff x="5515708" y="2319180"/>
            <a:chExt cx="6052689" cy="1092933"/>
          </a:xfrm>
        </p:grpSpPr>
        <p:sp>
          <p:nvSpPr>
            <p:cNvPr id="9" name="TextBox 8"/>
            <p:cNvSpPr txBox="1"/>
            <p:nvPr/>
          </p:nvSpPr>
          <p:spPr>
            <a:xfrm>
              <a:off x="6651538" y="2827338"/>
              <a:ext cx="491685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Where/How can I input x? </a:t>
              </a:r>
              <a:endParaRPr lang="en-US" sz="3200" b="1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 flipV="1">
              <a:off x="5515708" y="2319180"/>
              <a:ext cx="1066801" cy="831986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5154872" y="1195530"/>
            <a:ext cx="6370540" cy="1012455"/>
            <a:chOff x="5154872" y="1195530"/>
            <a:chExt cx="6370540" cy="10124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7749273" y="1469321"/>
                  <a:ext cx="3776139" cy="73866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4800" b="1" dirty="0" smtClean="0"/>
                    <a:t>vs. </a:t>
                  </a:r>
                  <a14:m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4800" b="1" dirty="0" smtClean="0"/>
                    <a:t>?</a:t>
                  </a:r>
                  <a:endParaRPr lang="en-US" sz="4800" b="1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9273" y="1469321"/>
                  <a:ext cx="3776139" cy="738664"/>
                </a:xfrm>
                <a:prstGeom prst="rect">
                  <a:avLst/>
                </a:prstGeom>
                <a:blipFill>
                  <a:blip r:embed="rId4"/>
                  <a:stretch>
                    <a:fillRect l="-9677" t="-23967" r="-3387" b="-504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Freeform 22"/>
            <p:cNvSpPr/>
            <p:nvPr/>
          </p:nvSpPr>
          <p:spPr>
            <a:xfrm>
              <a:off x="5154872" y="1195530"/>
              <a:ext cx="2441682" cy="540186"/>
            </a:xfrm>
            <a:custGeom>
              <a:avLst/>
              <a:gdLst>
                <a:gd name="connsiteX0" fmla="*/ 2441682 w 2441682"/>
                <a:gd name="connsiteY0" fmla="*/ 540186 h 540186"/>
                <a:gd name="connsiteX1" fmla="*/ 1316266 w 2441682"/>
                <a:gd name="connsiteY1" fmla="*/ 924 h 540186"/>
                <a:gd name="connsiteX2" fmla="*/ 108790 w 2441682"/>
                <a:gd name="connsiteY2" fmla="*/ 411232 h 540186"/>
                <a:gd name="connsiteX3" fmla="*/ 132236 w 2441682"/>
                <a:gd name="connsiteY3" fmla="*/ 434678 h 54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41682" h="540186">
                  <a:moveTo>
                    <a:pt x="2441682" y="540186"/>
                  </a:moveTo>
                  <a:cubicBezTo>
                    <a:pt x="2073381" y="281301"/>
                    <a:pt x="1705081" y="22416"/>
                    <a:pt x="1316266" y="924"/>
                  </a:cubicBezTo>
                  <a:cubicBezTo>
                    <a:pt x="927451" y="-20568"/>
                    <a:pt x="306128" y="338940"/>
                    <a:pt x="108790" y="411232"/>
                  </a:cubicBezTo>
                  <a:cubicBezTo>
                    <a:pt x="-88548" y="483524"/>
                    <a:pt x="21844" y="459101"/>
                    <a:pt x="132236" y="434678"/>
                  </a:cubicBezTo>
                </a:path>
              </a:pathLst>
            </a:custGeom>
            <a:noFill/>
            <a:ln w="76200">
              <a:solidFill>
                <a:srgbClr val="00B05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714104" y="3389607"/>
            <a:ext cx="4390113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0.1 Second vs. 3 Seconds vs. 3 minutes?</a:t>
            </a:r>
            <a:endParaRPr lang="en-US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016262" y="4459385"/>
            <a:ext cx="3420424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Type in vs. Select from menu? </a:t>
            </a:r>
            <a:endParaRPr lang="en-US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356859" y="5725802"/>
            <a:ext cx="5365828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Read it on screen vs. Retrieve it on disk vs. both?</a:t>
            </a:r>
            <a:endParaRPr lang="en-US" sz="2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7315198" y="2299737"/>
            <a:ext cx="1957587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Help me </a:t>
            </a:r>
            <a:r>
              <a:rPr lang="en-US" sz="2000" b="1" dirty="0" err="1" smtClean="0"/>
              <a:t>chooe</a:t>
            </a:r>
            <a:r>
              <a:rPr lang="en-US" sz="2000" b="1" dirty="0" smtClean="0"/>
              <a:t>? </a:t>
            </a:r>
            <a:endParaRPr lang="en-US" sz="2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9524227" y="2299737"/>
            <a:ext cx="2268097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Preview of f vs. g?                                                </a:t>
            </a:r>
            <a:endParaRPr lang="en-US" sz="2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8231309" y="1106064"/>
            <a:ext cx="990329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Undo?                                                 </a:t>
            </a:r>
            <a:endParaRPr lang="en-US" sz="2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9459361" y="1098110"/>
            <a:ext cx="1932706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Visualization ….                                                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44350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2" grpId="0" animBg="1"/>
      <p:bldP spid="24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1203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optimize interface design for a search engine? 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1" y="1828801"/>
            <a:ext cx="1413191" cy="14131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4392" y="1828801"/>
            <a:ext cx="2118092" cy="13920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5378" y="1828802"/>
            <a:ext cx="2115422" cy="1627853"/>
          </a:xfrm>
          <a:prstGeom prst="rect">
            <a:avLst/>
          </a:prstGeom>
        </p:spPr>
      </p:pic>
      <p:pic>
        <p:nvPicPr>
          <p:cNvPr id="6" name="Picture 5" descr="Screen Shot 2015-07-31 at 3.23.01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369" y="1828800"/>
            <a:ext cx="2225387" cy="17788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87796" y="4142457"/>
            <a:ext cx="7106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Gill Sans"/>
                <a:cs typeface="Gill Sans"/>
              </a:rPr>
              <a:t>… or a combination of some of these?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1833" y="5151424"/>
            <a:ext cx="8795934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Gill Sans"/>
                <a:cs typeface="Gill Sans"/>
              </a:rPr>
              <a:t>How to allocate screen space among different blocks?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34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" y="360759"/>
            <a:ext cx="121920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ICM for Interactive Retrieval Optimization: </a:t>
            </a:r>
            <a:br>
              <a:rPr lang="en-US" dirty="0" smtClean="0"/>
            </a:br>
            <a:r>
              <a:rPr lang="en-US" dirty="0" smtClean="0"/>
              <a:t> Plain Card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711808" y="2163485"/>
            <a:ext cx="852682" cy="612934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91440" rIns="91440" bIns="91440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ICM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76431" y="1959174"/>
            <a:ext cx="2467884" cy="102155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91440" rIns="91440" bIns="91440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ICM (sequential</a:t>
            </a:r>
          </a:p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decision form)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80428" y="1959174"/>
            <a:ext cx="1193981" cy="102155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91440" rIns="91440" bIns="91440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Stop</a:t>
            </a:r>
          </a:p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Action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56616" y="4083845"/>
            <a:ext cx="940329" cy="1012627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91440" rIns="91440" bIns="91440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User</a:t>
            </a:r>
          </a:p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State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46700" y="3571041"/>
            <a:ext cx="1748812" cy="612934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91440" rIns="91440" bIns="91440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Explicit US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46257" y="4973955"/>
            <a:ext cx="1780153" cy="612934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91440" rIns="91440" bIns="91440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Implicit US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70212" y="3366730"/>
            <a:ext cx="1390099" cy="102155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91440" rIns="91440" bIns="91440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ICM-US</a:t>
            </a:r>
          </a:p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MDP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69289" y="4769644"/>
            <a:ext cx="1419195" cy="102155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91440" rIns="91440" bIns="91440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ICM-US</a:t>
            </a:r>
          </a:p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POMDP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082861" y="3571041"/>
            <a:ext cx="1605305" cy="612934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91440" rIns="91440" bIns="91440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Plain card</a:t>
            </a:r>
          </a:p>
        </p:txBody>
      </p:sp>
      <p:cxnSp>
        <p:nvCxnSpPr>
          <p:cNvPr id="21" name="Straight Arrow Connector 20"/>
          <p:cNvCxnSpPr>
            <a:stCxn id="9" idx="3"/>
            <a:endCxn id="10" idx="1"/>
          </p:cNvCxnSpPr>
          <p:nvPr/>
        </p:nvCxnSpPr>
        <p:spPr>
          <a:xfrm>
            <a:off x="3564491" y="2469952"/>
            <a:ext cx="51194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3" name="Straight Arrow Connector 22"/>
          <p:cNvCxnSpPr>
            <a:stCxn id="10" idx="3"/>
            <a:endCxn id="11" idx="1"/>
          </p:cNvCxnSpPr>
          <p:nvPr/>
        </p:nvCxnSpPr>
        <p:spPr>
          <a:xfrm>
            <a:off x="6544315" y="2469952"/>
            <a:ext cx="53611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5" name="Straight Arrow Connector 24"/>
          <p:cNvCxnSpPr>
            <a:stCxn id="12" idx="3"/>
            <a:endCxn id="13" idx="1"/>
          </p:cNvCxnSpPr>
          <p:nvPr/>
        </p:nvCxnSpPr>
        <p:spPr>
          <a:xfrm flipV="1">
            <a:off x="2996944" y="3877508"/>
            <a:ext cx="549756" cy="7126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6" name="Straight Arrow Connector 25"/>
          <p:cNvCxnSpPr>
            <a:stCxn id="12" idx="3"/>
            <a:endCxn id="14" idx="1"/>
          </p:cNvCxnSpPr>
          <p:nvPr/>
        </p:nvCxnSpPr>
        <p:spPr>
          <a:xfrm>
            <a:off x="2996944" y="4590158"/>
            <a:ext cx="549312" cy="6902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9" name="Straight Arrow Connector 28"/>
          <p:cNvCxnSpPr>
            <a:stCxn id="13" idx="3"/>
            <a:endCxn id="15" idx="1"/>
          </p:cNvCxnSpPr>
          <p:nvPr/>
        </p:nvCxnSpPr>
        <p:spPr>
          <a:xfrm>
            <a:off x="5295513" y="3877508"/>
            <a:ext cx="67469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2" name="Straight Arrow Connector 31"/>
          <p:cNvCxnSpPr>
            <a:stCxn id="14" idx="3"/>
            <a:endCxn id="16" idx="1"/>
          </p:cNvCxnSpPr>
          <p:nvPr/>
        </p:nvCxnSpPr>
        <p:spPr>
          <a:xfrm>
            <a:off x="5326410" y="5280422"/>
            <a:ext cx="64287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5" name="Straight Arrow Connector 34"/>
          <p:cNvCxnSpPr>
            <a:stCxn id="15" idx="3"/>
            <a:endCxn id="17" idx="1"/>
          </p:cNvCxnSpPr>
          <p:nvPr/>
        </p:nvCxnSpPr>
        <p:spPr>
          <a:xfrm>
            <a:off x="7360310" y="3877508"/>
            <a:ext cx="7225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2" name="Straight Arrow Connector 41"/>
          <p:cNvCxnSpPr>
            <a:stCxn id="11" idx="2"/>
            <a:endCxn id="17" idx="1"/>
          </p:cNvCxnSpPr>
          <p:nvPr/>
        </p:nvCxnSpPr>
        <p:spPr>
          <a:xfrm>
            <a:off x="7677418" y="2980730"/>
            <a:ext cx="405442" cy="8967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8" name="Straight Arrow Connector 47"/>
          <p:cNvCxnSpPr>
            <a:stCxn id="10" idx="2"/>
            <a:endCxn id="15" idx="1"/>
          </p:cNvCxnSpPr>
          <p:nvPr/>
        </p:nvCxnSpPr>
        <p:spPr>
          <a:xfrm>
            <a:off x="5310373" y="2980730"/>
            <a:ext cx="659838" cy="8967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1" name="Straight Arrow Connector 50"/>
          <p:cNvCxnSpPr>
            <a:stCxn id="10" idx="2"/>
            <a:endCxn id="16" idx="1"/>
          </p:cNvCxnSpPr>
          <p:nvPr/>
        </p:nvCxnSpPr>
        <p:spPr>
          <a:xfrm>
            <a:off x="5310374" y="2980730"/>
            <a:ext cx="658915" cy="22996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20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Plain Card (IIR-PRP)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89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“Backward compatibility”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we assume </a:t>
            </a:r>
            <a:r>
              <a:rPr lang="en-US" u="sng" dirty="0" smtClean="0"/>
              <a:t>sequential interaction</a:t>
            </a:r>
            <a:r>
              <a:rPr lang="en-US" dirty="0" smtClean="0"/>
              <a:t> reduces to </a:t>
            </a:r>
            <a:r>
              <a:rPr lang="en-US" u="sng" dirty="0" smtClean="0"/>
              <a:t>sequential browsing</a:t>
            </a:r>
            <a:r>
              <a:rPr lang="en-US" dirty="0" smtClean="0"/>
              <a:t> 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5180" y="2838292"/>
            <a:ext cx="3251200" cy="32512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065344" y="3452480"/>
            <a:ext cx="2087024" cy="507634"/>
          </a:xfrm>
          <a:prstGeom prst="roundRect">
            <a:avLst/>
          </a:prstGeom>
          <a:noFill/>
          <a:ln w="28575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065344" y="3960114"/>
            <a:ext cx="2087024" cy="507634"/>
          </a:xfrm>
          <a:prstGeom prst="roundRect">
            <a:avLst/>
          </a:prstGeom>
          <a:noFill/>
          <a:ln w="28575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065344" y="4467748"/>
            <a:ext cx="2087024" cy="507634"/>
          </a:xfrm>
          <a:prstGeom prst="roundRect">
            <a:avLst/>
          </a:prstGeom>
          <a:noFill/>
          <a:ln w="28575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065344" y="4975382"/>
            <a:ext cx="2087024" cy="507634"/>
          </a:xfrm>
          <a:prstGeom prst="roundRect">
            <a:avLst/>
          </a:prstGeom>
          <a:noFill/>
          <a:ln w="28575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243234" y="3383230"/>
            <a:ext cx="5180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Gill Sans"/>
                <a:cs typeface="Gill Sans"/>
              </a:rPr>
              <a:t>q</a:t>
            </a:r>
            <a:r>
              <a:rPr lang="en-US" sz="2800" baseline="30000" dirty="0">
                <a:latin typeface="Gill Sans"/>
                <a:cs typeface="Gill Sans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43234" y="3888562"/>
            <a:ext cx="5180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Gill Sans"/>
                <a:cs typeface="Gill Sans"/>
              </a:rPr>
              <a:t>q</a:t>
            </a:r>
            <a:r>
              <a:rPr lang="en-US" sz="2800" baseline="30000" dirty="0">
                <a:latin typeface="Gill Sans"/>
                <a:cs typeface="Gill Sans"/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43234" y="4393894"/>
            <a:ext cx="5180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Gill Sans"/>
                <a:cs typeface="Gill Sans"/>
              </a:rPr>
              <a:t>q</a:t>
            </a:r>
            <a:r>
              <a:rPr lang="en-US" sz="2800" baseline="30000" dirty="0">
                <a:latin typeface="Gill Sans"/>
                <a:cs typeface="Gill Sans"/>
              </a:rPr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43234" y="4901992"/>
            <a:ext cx="5180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Gill Sans"/>
                <a:cs typeface="Gill Sans"/>
              </a:rPr>
              <a:t>q</a:t>
            </a:r>
            <a:r>
              <a:rPr lang="en-US" sz="2800" baseline="30000" dirty="0">
                <a:latin typeface="Gill Sans"/>
                <a:cs typeface="Gill San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65111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Instantiation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Card: a choice in a ranked list</a:t>
            </a:r>
          </a:p>
          <a:p>
            <a:r>
              <a:rPr lang="en-US" dirty="0" smtClean="0"/>
              <a:t>Constraint: none</a:t>
            </a:r>
          </a:p>
          <a:p>
            <a:r>
              <a:rPr lang="en-US" dirty="0" smtClean="0"/>
              <a:t>Action: accept / skip a choice</a:t>
            </a:r>
          </a:p>
          <a:p>
            <a:r>
              <a:rPr lang="en-US" dirty="0" smtClean="0"/>
              <a:t>Context: constant until an accept</a:t>
            </a:r>
          </a:p>
          <a:p>
            <a:r>
              <a:rPr lang="en-US" dirty="0" smtClean="0"/>
              <a:t>Reward (for skip): expected surplus in next lap</a:t>
            </a:r>
          </a:p>
          <a:p>
            <a:r>
              <a:rPr lang="en-US" dirty="0" smtClean="0"/>
              <a:t>Cost: decision cost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76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Plain card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Plain user state</a:t>
            </a:r>
          </a:p>
          <a:p>
            <a:endParaRPr lang="en-US" dirty="0"/>
          </a:p>
          <a:p>
            <a:r>
              <a:rPr lang="en-US" dirty="0" smtClean="0"/>
              <a:t>Assume CSR</a:t>
            </a:r>
          </a:p>
          <a:p>
            <a:r>
              <a:rPr lang="en-US" dirty="0" smtClean="0"/>
              <a:t>Ranking principle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317" y="2122182"/>
            <a:ext cx="3665408" cy="4648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042" y="3810001"/>
            <a:ext cx="4617958" cy="95254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248400" y="3867174"/>
            <a:ext cx="2133600" cy="83820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086601" y="5295949"/>
            <a:ext cx="1327351" cy="61293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91440" rIns="91440" bIns="91440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IIR-PRP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800600" y="3867174"/>
            <a:ext cx="1447800" cy="838200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497916" y="5295949"/>
            <a:ext cx="2979084" cy="1021556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91440" rIns="91440" bIns="91440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Further promote</a:t>
            </a:r>
          </a:p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more relevant items</a:t>
            </a:r>
          </a:p>
        </p:txBody>
      </p:sp>
      <p:cxnSp>
        <p:nvCxnSpPr>
          <p:cNvPr id="10" name="Straight Arrow Connector 9"/>
          <p:cNvCxnSpPr>
            <a:stCxn id="9" idx="0"/>
            <a:endCxn id="8" idx="2"/>
          </p:cNvCxnSpPr>
          <p:nvPr/>
        </p:nvCxnSpPr>
        <p:spPr>
          <a:xfrm flipV="1">
            <a:off x="4987458" y="4705375"/>
            <a:ext cx="537042" cy="59057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0"/>
            <a:endCxn id="6" idx="2"/>
          </p:cNvCxnSpPr>
          <p:nvPr/>
        </p:nvCxnSpPr>
        <p:spPr>
          <a:xfrm flipH="1" flipV="1">
            <a:off x="7315200" y="4705375"/>
            <a:ext cx="435076" cy="59057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39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7885"/>
            <a:ext cx="121920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ICM for Interactive Retrieval Optimization: </a:t>
            </a:r>
            <a:br>
              <a:rPr lang="en-US" dirty="0"/>
            </a:br>
            <a:r>
              <a:rPr lang="en-US" dirty="0"/>
              <a:t> </a:t>
            </a:r>
            <a:r>
              <a:rPr lang="en-US" dirty="0" smtClean="0"/>
              <a:t>Navigational </a:t>
            </a:r>
            <a:r>
              <a:rPr lang="en-US" dirty="0"/>
              <a:t>Card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11808" y="2163485"/>
            <a:ext cx="852682" cy="612934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91440" rIns="91440" bIns="91440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ICM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76431" y="1959174"/>
            <a:ext cx="2467884" cy="102155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91440" rIns="91440" bIns="91440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ICM (sequential</a:t>
            </a:r>
          </a:p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decision form)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80428" y="1959174"/>
            <a:ext cx="1193981" cy="102155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91440" rIns="91440" bIns="91440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Stop</a:t>
            </a:r>
          </a:p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Action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56616" y="4083845"/>
            <a:ext cx="940329" cy="1012627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91440" rIns="91440" bIns="91440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User</a:t>
            </a:r>
          </a:p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State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46700" y="3571041"/>
            <a:ext cx="1748812" cy="612934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91440" rIns="91440" bIns="91440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Explicit US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46257" y="4973955"/>
            <a:ext cx="1780153" cy="612934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91440" rIns="91440" bIns="91440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Implicit US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70212" y="3366730"/>
            <a:ext cx="1390099" cy="102155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91440" rIns="91440" bIns="91440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ICM-US</a:t>
            </a:r>
          </a:p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MDP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69289" y="4769644"/>
            <a:ext cx="1419195" cy="102155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91440" rIns="91440" bIns="91440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ICM-US</a:t>
            </a:r>
          </a:p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POMDP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082861" y="3571041"/>
            <a:ext cx="1605305" cy="612934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91440" rIns="91440" bIns="91440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Plain card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73950" y="4769644"/>
            <a:ext cx="2060651" cy="102155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91440" rIns="91440" bIns="91440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Navigational</a:t>
            </a:r>
          </a:p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card</a:t>
            </a:r>
          </a:p>
        </p:txBody>
      </p:sp>
      <p:cxnSp>
        <p:nvCxnSpPr>
          <p:cNvPr id="21" name="Straight Arrow Connector 20"/>
          <p:cNvCxnSpPr>
            <a:stCxn id="9" idx="3"/>
            <a:endCxn id="10" idx="1"/>
          </p:cNvCxnSpPr>
          <p:nvPr/>
        </p:nvCxnSpPr>
        <p:spPr>
          <a:xfrm>
            <a:off x="3564491" y="2469952"/>
            <a:ext cx="51194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3" name="Straight Arrow Connector 22"/>
          <p:cNvCxnSpPr>
            <a:stCxn id="10" idx="3"/>
            <a:endCxn id="11" idx="1"/>
          </p:cNvCxnSpPr>
          <p:nvPr/>
        </p:nvCxnSpPr>
        <p:spPr>
          <a:xfrm>
            <a:off x="6544315" y="2469952"/>
            <a:ext cx="53611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5" name="Straight Arrow Connector 24"/>
          <p:cNvCxnSpPr>
            <a:stCxn id="12" idx="3"/>
            <a:endCxn id="13" idx="1"/>
          </p:cNvCxnSpPr>
          <p:nvPr/>
        </p:nvCxnSpPr>
        <p:spPr>
          <a:xfrm flipV="1">
            <a:off x="2996944" y="3877508"/>
            <a:ext cx="549756" cy="7126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6" name="Straight Arrow Connector 25"/>
          <p:cNvCxnSpPr>
            <a:stCxn id="12" idx="3"/>
            <a:endCxn id="14" idx="1"/>
          </p:cNvCxnSpPr>
          <p:nvPr/>
        </p:nvCxnSpPr>
        <p:spPr>
          <a:xfrm>
            <a:off x="2996944" y="4590158"/>
            <a:ext cx="549312" cy="6902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9" name="Straight Arrow Connector 28"/>
          <p:cNvCxnSpPr>
            <a:stCxn id="13" idx="3"/>
            <a:endCxn id="15" idx="1"/>
          </p:cNvCxnSpPr>
          <p:nvPr/>
        </p:nvCxnSpPr>
        <p:spPr>
          <a:xfrm>
            <a:off x="5295513" y="3877508"/>
            <a:ext cx="67469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2" name="Straight Arrow Connector 31"/>
          <p:cNvCxnSpPr>
            <a:stCxn id="14" idx="3"/>
            <a:endCxn id="16" idx="1"/>
          </p:cNvCxnSpPr>
          <p:nvPr/>
        </p:nvCxnSpPr>
        <p:spPr>
          <a:xfrm>
            <a:off x="5326410" y="5280422"/>
            <a:ext cx="64287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5" name="Straight Arrow Connector 34"/>
          <p:cNvCxnSpPr>
            <a:stCxn id="15" idx="3"/>
            <a:endCxn id="17" idx="1"/>
          </p:cNvCxnSpPr>
          <p:nvPr/>
        </p:nvCxnSpPr>
        <p:spPr>
          <a:xfrm>
            <a:off x="7360310" y="3877508"/>
            <a:ext cx="7225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8" name="Straight Arrow Connector 37"/>
          <p:cNvCxnSpPr>
            <a:stCxn id="16" idx="3"/>
            <a:endCxn id="18" idx="1"/>
          </p:cNvCxnSpPr>
          <p:nvPr/>
        </p:nvCxnSpPr>
        <p:spPr>
          <a:xfrm>
            <a:off x="7388483" y="5280422"/>
            <a:ext cx="68546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2" name="Straight Arrow Connector 41"/>
          <p:cNvCxnSpPr>
            <a:stCxn id="11" idx="2"/>
            <a:endCxn id="17" idx="1"/>
          </p:cNvCxnSpPr>
          <p:nvPr/>
        </p:nvCxnSpPr>
        <p:spPr>
          <a:xfrm>
            <a:off x="7677418" y="2980730"/>
            <a:ext cx="405442" cy="8967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5" name="Straight Arrow Connector 44"/>
          <p:cNvCxnSpPr>
            <a:stCxn id="11" idx="2"/>
            <a:endCxn id="18" idx="1"/>
          </p:cNvCxnSpPr>
          <p:nvPr/>
        </p:nvCxnSpPr>
        <p:spPr>
          <a:xfrm>
            <a:off x="7677419" y="2980730"/>
            <a:ext cx="396531" cy="22996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8" name="Straight Arrow Connector 47"/>
          <p:cNvCxnSpPr>
            <a:stCxn id="10" idx="2"/>
            <a:endCxn id="15" idx="1"/>
          </p:cNvCxnSpPr>
          <p:nvPr/>
        </p:nvCxnSpPr>
        <p:spPr>
          <a:xfrm>
            <a:off x="5310373" y="2980730"/>
            <a:ext cx="659838" cy="8967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1" name="Straight Arrow Connector 50"/>
          <p:cNvCxnSpPr>
            <a:stCxn id="10" idx="2"/>
            <a:endCxn id="16" idx="1"/>
          </p:cNvCxnSpPr>
          <p:nvPr/>
        </p:nvCxnSpPr>
        <p:spPr>
          <a:xfrm>
            <a:off x="5310374" y="2980730"/>
            <a:ext cx="658915" cy="22996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87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Navigational Card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1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2009" y="3265408"/>
            <a:ext cx="4762500" cy="2324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39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IIR-PRP cannot do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</a:t>
            </a:r>
            <a:r>
              <a:rPr lang="en-US" u="sng" dirty="0" smtClean="0"/>
              <a:t>sequential interaction</a:t>
            </a:r>
            <a:r>
              <a:rPr lang="en-US" dirty="0" smtClean="0"/>
              <a:t> does </a:t>
            </a:r>
            <a:r>
              <a:rPr lang="en-US" i="1" dirty="0" smtClean="0"/>
              <a:t>not</a:t>
            </a:r>
            <a:r>
              <a:rPr lang="en-US" dirty="0" smtClean="0"/>
              <a:t> reduce to </a:t>
            </a:r>
            <a:r>
              <a:rPr lang="en-US" u="sng" dirty="0" smtClean="0"/>
              <a:t>sequential browsing</a:t>
            </a:r>
            <a:r>
              <a:rPr lang="en-US" dirty="0" smtClean="0"/>
              <a:t> (e.g. on mobile screen) 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4489" y="3265408"/>
            <a:ext cx="4762500" cy="2324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39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Picture 6" descr="Screen Shot 2015-08-05 at 4.15.1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972" y="3265408"/>
            <a:ext cx="4749800" cy="2311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39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9924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Instantiation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553707"/>
            <a:ext cx="8229600" cy="4525963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Card</a:t>
            </a:r>
            <a:r>
              <a:rPr lang="en-US" dirty="0"/>
              <a:t>: a set of item/tag </a:t>
            </a:r>
            <a:r>
              <a:rPr lang="en-US" dirty="0" smtClean="0"/>
              <a:t>blocks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smtClean="0"/>
              <a:t>Constraint</a:t>
            </a:r>
            <a:r>
              <a:rPr lang="en-US" dirty="0"/>
              <a:t>: total area does not exceed the </a:t>
            </a:r>
            <a:r>
              <a:rPr lang="en-US" dirty="0" smtClean="0"/>
              <a:t>card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smtClean="0"/>
              <a:t>Action</a:t>
            </a:r>
            <a:r>
              <a:rPr lang="en-US" dirty="0"/>
              <a:t>: select block based on item-tag </a:t>
            </a:r>
            <a:r>
              <a:rPr lang="en-US" dirty="0" smtClean="0"/>
              <a:t>relations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smtClean="0"/>
              <a:t>Context</a:t>
            </a:r>
            <a:r>
              <a:rPr lang="en-US" dirty="0"/>
              <a:t>: updated based on </a:t>
            </a:r>
            <a:r>
              <a:rPr lang="en-US" dirty="0" smtClean="0"/>
              <a:t>user actions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smtClean="0"/>
              <a:t>Reward</a:t>
            </a:r>
            <a:r>
              <a:rPr lang="en-US" dirty="0"/>
              <a:t>: information gain of user interest </a:t>
            </a:r>
            <a:r>
              <a:rPr lang="en-US" dirty="0" smtClean="0"/>
              <a:t>estimate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smtClean="0"/>
              <a:t>Cost</a:t>
            </a:r>
            <a:r>
              <a:rPr lang="en-US" dirty="0"/>
              <a:t>: constant for each </a:t>
            </a:r>
            <a:r>
              <a:rPr lang="en-US" dirty="0" smtClean="0"/>
              <a:t>lap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6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9408"/>
            <a:ext cx="1203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Even more complicated variations of interface </a:t>
            </a:r>
            <a:br>
              <a:rPr lang="en-US" dirty="0" smtClean="0"/>
            </a:br>
            <a:r>
              <a:rPr lang="en-US" dirty="0" smtClean="0"/>
              <a:t>(search engine, and all intelligent interactive systems) 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1" y="1828801"/>
            <a:ext cx="1413191" cy="14131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4392" y="1828801"/>
            <a:ext cx="2118092" cy="13920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5378" y="1828802"/>
            <a:ext cx="2115422" cy="1627853"/>
          </a:xfrm>
          <a:prstGeom prst="rect">
            <a:avLst/>
          </a:prstGeom>
        </p:spPr>
      </p:pic>
      <p:pic>
        <p:nvPicPr>
          <p:cNvPr id="6" name="Picture 5" descr="Screen Shot 2015-07-31 at 3.23.01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369" y="1828800"/>
            <a:ext cx="2225387" cy="17788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87796" y="4142457"/>
            <a:ext cx="7106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Gill Sans"/>
                <a:cs typeface="Gill Sans"/>
              </a:rPr>
              <a:t>… or a combination of some of these?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1833" y="5151424"/>
            <a:ext cx="8795934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Gill Sans"/>
                <a:cs typeface="Gill Sans"/>
              </a:rPr>
              <a:t>How to allocate screen space among different blocks?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2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Analytical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</a:t>
            </a:r>
          </a:p>
          <a:p>
            <a:pPr lvl="1"/>
            <a:r>
              <a:rPr lang="en-US" dirty="0" smtClean="0"/>
              <a:t>Derive the optimal mathematical conditions for the blocks on the card</a:t>
            </a:r>
          </a:p>
          <a:p>
            <a:r>
              <a:rPr lang="en-US" dirty="0" smtClean="0"/>
              <a:t>Assumptions</a:t>
            </a:r>
          </a:p>
          <a:p>
            <a:pPr lvl="1"/>
            <a:r>
              <a:rPr lang="en-US" dirty="0" smtClean="0"/>
              <a:t>Uniform initial preference</a:t>
            </a:r>
          </a:p>
          <a:p>
            <a:pPr lvl="1"/>
            <a:r>
              <a:rPr lang="en-US" dirty="0" smtClean="0"/>
              <a:t>Uniform and perfect action model</a:t>
            </a:r>
          </a:p>
          <a:p>
            <a:pPr lvl="1"/>
            <a:r>
              <a:rPr lang="en-US" dirty="0" smtClean="0"/>
              <a:t>Only focus on tags (items would be more trivial)</a:t>
            </a:r>
          </a:p>
          <a:p>
            <a:pPr lvl="1"/>
            <a:r>
              <a:rPr lang="en-US" dirty="0" smtClean="0"/>
              <a:t>“Complete” tag set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88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696116" y="4865649"/>
            <a:ext cx="1514685" cy="89442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tag per card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5011688" y="2366291"/>
            <a:ext cx="5199113" cy="1084901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65346" y="2384179"/>
            <a:ext cx="5199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ill Sans"/>
                <a:cs typeface="Gill Sans"/>
              </a:rPr>
              <a:t>What is the optimal number of items the picked tag should cover?</a:t>
            </a:r>
          </a:p>
        </p:txBody>
      </p:sp>
      <p:pic>
        <p:nvPicPr>
          <p:cNvPr id="6" name="Picture 5" descr="Screen Shot 2015-08-05 at 2.20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982634"/>
            <a:ext cx="5974080" cy="728980"/>
          </a:xfrm>
          <a:prstGeom prst="rect">
            <a:avLst/>
          </a:prstGeom>
        </p:spPr>
      </p:pic>
      <p:pic>
        <p:nvPicPr>
          <p:cNvPr id="8" name="Picture 7" descr="Screen Shot 2015-08-05 at 2.22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086" y="1649756"/>
            <a:ext cx="1733550" cy="400050"/>
          </a:xfrm>
          <a:prstGeom prst="rect">
            <a:avLst/>
          </a:prstGeom>
        </p:spPr>
      </p:pic>
      <p:pic>
        <p:nvPicPr>
          <p:cNvPr id="10" name="Picture 9" descr="Screen Shot 2015-08-05 at 2.21.0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325" y="4966042"/>
            <a:ext cx="1129030" cy="65786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981201" y="2621143"/>
            <a:ext cx="2797975" cy="58049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015951" y="2621143"/>
            <a:ext cx="2651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ill Sans"/>
                <a:cs typeface="Gill Sans"/>
              </a:rPr>
              <a:t>Balanced partition</a:t>
            </a:r>
          </a:p>
        </p:txBody>
      </p:sp>
    </p:spTree>
    <p:extLst>
      <p:ext uri="{BB962C8B-B14F-4D97-AF65-F5344CB8AC3E}">
        <p14:creationId xmlns:p14="http://schemas.microsoft.com/office/powerpoint/2010/main" val="22945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5-08-05 at 2.25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056" y="4024912"/>
            <a:ext cx="7245350" cy="251587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8191222" y="4024913"/>
            <a:ext cx="2019579" cy="12401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tags per card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985056" y="1647807"/>
            <a:ext cx="8225744" cy="1967731"/>
            <a:chOff x="461056" y="1647806"/>
            <a:chExt cx="8225744" cy="1967731"/>
          </a:xfrm>
        </p:grpSpPr>
        <p:sp>
          <p:nvSpPr>
            <p:cNvPr id="3" name="Rounded Rectangle 2"/>
            <p:cNvSpPr/>
            <p:nvPr/>
          </p:nvSpPr>
          <p:spPr>
            <a:xfrm>
              <a:off x="3487687" y="1647806"/>
              <a:ext cx="5199113" cy="1967731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577114" y="1701470"/>
              <a:ext cx="507391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>
                <a:buAutoNum type="alphaLcParenBoth"/>
              </a:pPr>
              <a:r>
                <a:rPr lang="en-US" sz="2400" dirty="0">
                  <a:latin typeface="Gill Sans"/>
                  <a:cs typeface="Gill Sans"/>
                </a:rPr>
                <a:t>How many items should each of the two picked tags cover?</a:t>
              </a:r>
            </a:p>
            <a:p>
              <a:pPr marL="514350" indent="-514350">
                <a:buAutoNum type="alphaLcParenBoth"/>
              </a:pPr>
              <a:r>
                <a:rPr lang="en-US" sz="2400" dirty="0">
                  <a:latin typeface="Gill Sans"/>
                  <a:cs typeface="Gill Sans"/>
                </a:rPr>
                <a:t>How many items should the two tags’ coverage overlap?</a:t>
              </a:r>
            </a:p>
          </p:txBody>
        </p:sp>
        <p:pic>
          <p:nvPicPr>
            <p:cNvPr id="5" name="Picture 4" descr="Screen Shot 2015-08-05 at 2.23.45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056" y="1647806"/>
              <a:ext cx="2053590" cy="391160"/>
            </a:xfrm>
            <a:prstGeom prst="rect">
              <a:avLst/>
            </a:prstGeom>
          </p:spPr>
        </p:pic>
      </p:grpSp>
      <p:pic>
        <p:nvPicPr>
          <p:cNvPr id="9" name="Picture 8" descr="Screen Shot 2015-08-05 at 2.33.2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705" y="4114355"/>
            <a:ext cx="1511300" cy="675640"/>
          </a:xfrm>
          <a:prstGeom prst="rect">
            <a:avLst/>
          </a:prstGeom>
        </p:spPr>
      </p:pic>
      <p:pic>
        <p:nvPicPr>
          <p:cNvPr id="10" name="Picture 9" descr="Screen Shot 2015-08-05 at 2.33.57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530" y="4789995"/>
            <a:ext cx="755650" cy="28448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981201" y="2209719"/>
            <a:ext cx="2797975" cy="58049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015951" y="2209719"/>
            <a:ext cx="2651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ill Sans"/>
                <a:cs typeface="Gill Sans"/>
              </a:rPr>
              <a:t>Balanced partition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999087" y="3039768"/>
            <a:ext cx="2797975" cy="58049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176926" y="3039768"/>
            <a:ext cx="2343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ill Sans"/>
                <a:cs typeface="Gill Sans"/>
              </a:rPr>
              <a:t>Minimal overlap</a:t>
            </a:r>
          </a:p>
        </p:txBody>
      </p:sp>
    </p:spTree>
    <p:extLst>
      <p:ext uri="{BB962C8B-B14F-4D97-AF65-F5344CB8AC3E}">
        <p14:creationId xmlns:p14="http://schemas.microsoft.com/office/powerpoint/2010/main" val="112308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7" grpId="0"/>
      <p:bldP spid="18" grpId="0" animBg="1"/>
      <p:bldP spid="1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Topic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Interface Card Model (ICM)</a:t>
            </a:r>
          </a:p>
          <a:p>
            <a:r>
              <a:rPr lang="en-US" dirty="0" smtClean="0"/>
              <a:t>ICM for Optimization of Interactive Interface of Search Engines</a:t>
            </a:r>
          </a:p>
          <a:p>
            <a:r>
              <a:rPr lang="en-US" dirty="0" smtClean="0"/>
              <a:t>Experiments</a:t>
            </a:r>
          </a:p>
          <a:p>
            <a:r>
              <a:rPr lang="en-US" dirty="0" smtClean="0"/>
              <a:t>Conclusions and Future Directions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43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5800" y="2590800"/>
            <a:ext cx="2438400" cy="609600"/>
          </a:xfrm>
          <a:prstGeom prst="rect">
            <a:avLst/>
          </a:prstGeom>
          <a:noFill/>
          <a:ln w="76200">
            <a:solidFill>
              <a:srgbClr val="00B05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study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Setting</a:t>
            </a:r>
          </a:p>
          <a:p>
            <a:pPr lvl="1"/>
            <a:r>
              <a:rPr lang="en-US" dirty="0" smtClean="0"/>
              <a:t>Prototype interfaces for New York Times</a:t>
            </a:r>
          </a:p>
          <a:p>
            <a:pPr lvl="1"/>
            <a:r>
              <a:rPr lang="en-US" dirty="0" smtClean="0"/>
              <a:t>Articles as items and keywords as tags</a:t>
            </a:r>
          </a:p>
          <a:p>
            <a:pPr lvl="1"/>
            <a:r>
              <a:rPr lang="en-US" dirty="0" smtClean="0"/>
              <a:t>Two sizes: a medium sized one and a small one</a:t>
            </a:r>
          </a:p>
          <a:p>
            <a:r>
              <a:rPr lang="en-US" dirty="0" smtClean="0"/>
              <a:t>Comparison</a:t>
            </a:r>
          </a:p>
          <a:p>
            <a:pPr lvl="1"/>
            <a:r>
              <a:rPr lang="en-US" dirty="0" smtClean="0"/>
              <a:t># Interaction rounds to reach item of interest</a:t>
            </a:r>
          </a:p>
          <a:p>
            <a:pPr lvl="1"/>
            <a:r>
              <a:rPr lang="en-US" dirty="0" smtClean="0"/>
              <a:t>We </a:t>
            </a:r>
            <a:r>
              <a:rPr lang="en-US" i="1" dirty="0" smtClean="0"/>
              <a:t>automatically</a:t>
            </a:r>
            <a:r>
              <a:rPr lang="en-US" dirty="0" smtClean="0"/>
              <a:t> optimize the interface layout</a:t>
            </a:r>
          </a:p>
          <a:p>
            <a:pPr lvl="1"/>
            <a:r>
              <a:rPr lang="en-US" dirty="0" smtClean="0"/>
              <a:t>Compare with pre-designed static interfaces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38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edium sized screen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160" y="1824902"/>
            <a:ext cx="6083300" cy="394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62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Smaller screen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7755" y="1616762"/>
            <a:ext cx="4762500" cy="2324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7755" y="4070954"/>
            <a:ext cx="4762500" cy="23241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532190" y="1870761"/>
            <a:ext cx="1696749" cy="709049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Curved Connector 5"/>
          <p:cNvCxnSpPr>
            <a:stCxn id="5" idx="6"/>
            <a:endCxn id="4" idx="0"/>
          </p:cNvCxnSpPr>
          <p:nvPr/>
        </p:nvCxnSpPr>
        <p:spPr>
          <a:xfrm flipH="1">
            <a:off x="6209006" y="2225286"/>
            <a:ext cx="19933" cy="1845669"/>
          </a:xfrm>
          <a:prstGeom prst="curvedConnector4">
            <a:avLst>
              <a:gd name="adj1" fmla="val -1146842"/>
              <a:gd name="adj2" fmla="val 59604"/>
            </a:avLst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2109" y="2460862"/>
            <a:ext cx="530585" cy="54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02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# Interaction round comparison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0742" y="1962817"/>
            <a:ext cx="8779783" cy="2445866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106402" y="5057718"/>
            <a:ext cx="7995348" cy="841658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48469" y="5093495"/>
            <a:ext cx="78149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"/>
                <a:cs typeface="Gill Sans"/>
                <a:hlinkClick r:id="rId4"/>
              </a:rPr>
              <a:t>http://</a:t>
            </a:r>
            <a:r>
              <a:rPr lang="en-US" dirty="0" smtClean="0">
                <a:latin typeface="Gill Sans"/>
                <a:cs typeface="Gill Sans"/>
                <a:hlinkClick r:id="rId4"/>
              </a:rPr>
              <a:t>timan102.cs.illinois.edu/yzhng103/fomalhaut/s-times-navigation.php</a:t>
            </a:r>
            <a:endParaRPr lang="en-US" dirty="0" smtClean="0">
              <a:latin typeface="Gill Sans"/>
              <a:cs typeface="Gill Sans"/>
            </a:endParaRPr>
          </a:p>
          <a:p>
            <a:r>
              <a:rPr lang="en-US" dirty="0" smtClean="0">
                <a:latin typeface="Gill Sans"/>
                <a:cs typeface="Gill Sans"/>
              </a:rPr>
              <a:t> </a:t>
            </a:r>
            <a:r>
              <a:rPr lang="en-US" dirty="0" smtClean="0">
                <a:latin typeface="Gill Sans"/>
                <a:cs typeface="Gill Sans"/>
                <a:hlinkClick r:id="rId5"/>
              </a:rPr>
              <a:t>http</a:t>
            </a:r>
            <a:r>
              <a:rPr lang="en-US" dirty="0">
                <a:latin typeface="Gill Sans"/>
                <a:cs typeface="Gill Sans"/>
                <a:hlinkClick r:id="rId5"/>
              </a:rPr>
              <a:t>://</a:t>
            </a:r>
            <a:r>
              <a:rPr lang="en-US" dirty="0" smtClean="0">
                <a:latin typeface="Gill Sans"/>
                <a:cs typeface="Gill Sans"/>
                <a:hlinkClick r:id="rId5"/>
              </a:rPr>
              <a:t>timan102.cs.illinois.edu/yzhng103/fomalhaut/m-times-navigation.php</a:t>
            </a:r>
            <a:endParaRPr lang="en-US" dirty="0" smtClean="0">
              <a:latin typeface="Gill Sans"/>
              <a:cs typeface="Gill Sans"/>
            </a:endParaRPr>
          </a:p>
          <a:p>
            <a:endParaRPr lang="en-US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91713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Adaptation to user stopping tendency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User stop action: </a:t>
            </a:r>
            <a:r>
              <a:rPr lang="en-US" dirty="0"/>
              <a:t>z</a:t>
            </a:r>
            <a:r>
              <a:rPr lang="en-US" dirty="0" smtClean="0"/>
              <a:t>ero expected future surplus</a:t>
            </a:r>
          </a:p>
          <a:p>
            <a:r>
              <a:rPr lang="en-US" dirty="0"/>
              <a:t>User interest </a:t>
            </a:r>
            <a:r>
              <a:rPr lang="en-US" dirty="0" smtClean="0"/>
              <a:t>state: the </a:t>
            </a:r>
            <a:r>
              <a:rPr lang="en-US" dirty="0"/>
              <a:t>user’s interested item</a:t>
            </a:r>
          </a:p>
          <a:p>
            <a:pPr lvl="1"/>
            <a:r>
              <a:rPr lang="en-US" dirty="0" smtClean="0"/>
              <a:t>Hidden; does </a:t>
            </a:r>
            <a:r>
              <a:rPr lang="en-US" dirty="0"/>
              <a:t>not change across laps</a:t>
            </a:r>
          </a:p>
          <a:p>
            <a:r>
              <a:rPr lang="en-US" dirty="0" smtClean="0"/>
              <a:t>Variables to examine in experiments</a:t>
            </a:r>
          </a:p>
          <a:p>
            <a:pPr lvl="1"/>
            <a:r>
              <a:rPr lang="en-US" dirty="0" smtClean="0"/>
              <a:t>Screen size: S = Small; M = Medium</a:t>
            </a:r>
          </a:p>
          <a:p>
            <a:pPr lvl="1"/>
            <a:r>
              <a:rPr lang="en-US" dirty="0" smtClean="0"/>
              <a:t>User patience level: P = Patient; I = Impatient</a:t>
            </a:r>
          </a:p>
          <a:p>
            <a:r>
              <a:rPr lang="en-US" dirty="0" smtClean="0"/>
              <a:t>Simulation experiments</a:t>
            </a:r>
          </a:p>
          <a:p>
            <a:r>
              <a:rPr lang="en-US" dirty="0" smtClean="0"/>
              <a:t>User study experiments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14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experiments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126" y="1577082"/>
            <a:ext cx="7650874" cy="505231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53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How can we optimize interface design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3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4932" y="2880866"/>
            <a:ext cx="2562136" cy="2615625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86000" y="1680664"/>
                <a:ext cx="4952999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1680664"/>
                <a:ext cx="4952999" cy="7386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loud Callout 11"/>
          <p:cNvSpPr/>
          <p:nvPr/>
        </p:nvSpPr>
        <p:spPr>
          <a:xfrm>
            <a:off x="2362199" y="1568850"/>
            <a:ext cx="4876800" cy="1312015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3868615" y="2310146"/>
            <a:ext cx="6789661" cy="3252454"/>
            <a:chOff x="3868615" y="2310146"/>
            <a:chExt cx="6789661" cy="3252454"/>
          </a:xfrm>
        </p:grpSpPr>
        <p:sp>
          <p:nvSpPr>
            <p:cNvPr id="10" name="TextBox 9"/>
            <p:cNvSpPr txBox="1"/>
            <p:nvPr/>
          </p:nvSpPr>
          <p:spPr>
            <a:xfrm>
              <a:off x="5715000" y="4977825"/>
              <a:ext cx="494327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Where/How can I obtain </a:t>
              </a:r>
              <a:r>
                <a:rPr lang="en-US" sz="3200" b="1" dirty="0"/>
                <a:t>y</a:t>
              </a:r>
              <a:r>
                <a:rPr lang="en-US" sz="3200" b="1" dirty="0" smtClean="0"/>
                <a:t>? </a:t>
              </a:r>
              <a:endParaRPr lang="en-US" sz="3200" b="1" dirty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3868615" y="2310146"/>
              <a:ext cx="1641231" cy="3001108"/>
            </a:xfrm>
            <a:custGeom>
              <a:avLst/>
              <a:gdLst>
                <a:gd name="connsiteX0" fmla="*/ 1641231 w 1641231"/>
                <a:gd name="connsiteY0" fmla="*/ 3001108 h 3001108"/>
                <a:gd name="connsiteX1" fmla="*/ 480647 w 1641231"/>
                <a:gd name="connsiteY1" fmla="*/ 1969477 h 3001108"/>
                <a:gd name="connsiteX2" fmla="*/ 23447 w 1641231"/>
                <a:gd name="connsiteY2" fmla="*/ 82062 h 3001108"/>
                <a:gd name="connsiteX3" fmla="*/ 23447 w 1641231"/>
                <a:gd name="connsiteY3" fmla="*/ 82062 h 3001108"/>
                <a:gd name="connsiteX4" fmla="*/ 0 w 1641231"/>
                <a:gd name="connsiteY4" fmla="*/ 0 h 3001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1231" h="3001108">
                  <a:moveTo>
                    <a:pt x="1641231" y="3001108"/>
                  </a:moveTo>
                  <a:cubicBezTo>
                    <a:pt x="1195754" y="2728546"/>
                    <a:pt x="750278" y="2455985"/>
                    <a:pt x="480647" y="1969477"/>
                  </a:cubicBezTo>
                  <a:cubicBezTo>
                    <a:pt x="211016" y="1482969"/>
                    <a:pt x="23447" y="82062"/>
                    <a:pt x="23447" y="82062"/>
                  </a:cubicBezTo>
                  <a:lnTo>
                    <a:pt x="23447" y="82062"/>
                  </a:lnTo>
                  <a:lnTo>
                    <a:pt x="0" y="0"/>
                  </a:lnTo>
                </a:path>
              </a:pathLst>
            </a:custGeom>
            <a:noFill/>
            <a:ln w="76200">
              <a:solidFill>
                <a:srgbClr val="00B05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930256" y="2388074"/>
            <a:ext cx="6461811" cy="2026439"/>
            <a:chOff x="4930256" y="2388074"/>
            <a:chExt cx="6461811" cy="2026439"/>
          </a:xfrm>
        </p:grpSpPr>
        <p:sp>
          <p:nvSpPr>
            <p:cNvPr id="11" name="TextBox 10"/>
            <p:cNvSpPr txBox="1"/>
            <p:nvPr/>
          </p:nvSpPr>
          <p:spPr>
            <a:xfrm>
              <a:off x="4976400" y="3829738"/>
              <a:ext cx="64156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Where/How can I invoke function f? </a:t>
              </a:r>
              <a:endParaRPr lang="en-US" sz="3200" b="1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 flipV="1">
              <a:off x="4930256" y="2388074"/>
              <a:ext cx="682167" cy="1464540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5515708" y="2319180"/>
            <a:ext cx="6052689" cy="1092933"/>
            <a:chOff x="5515708" y="2319180"/>
            <a:chExt cx="6052689" cy="1092933"/>
          </a:xfrm>
        </p:grpSpPr>
        <p:sp>
          <p:nvSpPr>
            <p:cNvPr id="9" name="TextBox 8"/>
            <p:cNvSpPr txBox="1"/>
            <p:nvPr/>
          </p:nvSpPr>
          <p:spPr>
            <a:xfrm>
              <a:off x="6651538" y="2827338"/>
              <a:ext cx="491685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Where/How can I input x? </a:t>
              </a:r>
              <a:endParaRPr lang="en-US" sz="3200" b="1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 flipV="1">
              <a:off x="5515708" y="2319180"/>
              <a:ext cx="1066801" cy="831986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5154872" y="1195530"/>
            <a:ext cx="6370540" cy="1012455"/>
            <a:chOff x="5154872" y="1195530"/>
            <a:chExt cx="6370540" cy="10124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7749273" y="1469321"/>
                  <a:ext cx="3776139" cy="73866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4800" b="1" dirty="0" smtClean="0"/>
                    <a:t>vs. </a:t>
                  </a:r>
                  <a14:m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4800" b="1" dirty="0" smtClean="0"/>
                    <a:t>?</a:t>
                  </a:r>
                  <a:endParaRPr lang="en-US" sz="4800" b="1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9273" y="1469321"/>
                  <a:ext cx="3776139" cy="738664"/>
                </a:xfrm>
                <a:prstGeom prst="rect">
                  <a:avLst/>
                </a:prstGeom>
                <a:blipFill>
                  <a:blip r:embed="rId4"/>
                  <a:stretch>
                    <a:fillRect l="-9677" t="-23967" r="-3387" b="-504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Freeform 22"/>
            <p:cNvSpPr/>
            <p:nvPr/>
          </p:nvSpPr>
          <p:spPr>
            <a:xfrm>
              <a:off x="5154872" y="1195530"/>
              <a:ext cx="2441682" cy="540186"/>
            </a:xfrm>
            <a:custGeom>
              <a:avLst/>
              <a:gdLst>
                <a:gd name="connsiteX0" fmla="*/ 2441682 w 2441682"/>
                <a:gd name="connsiteY0" fmla="*/ 540186 h 540186"/>
                <a:gd name="connsiteX1" fmla="*/ 1316266 w 2441682"/>
                <a:gd name="connsiteY1" fmla="*/ 924 h 540186"/>
                <a:gd name="connsiteX2" fmla="*/ 108790 w 2441682"/>
                <a:gd name="connsiteY2" fmla="*/ 411232 h 540186"/>
                <a:gd name="connsiteX3" fmla="*/ 132236 w 2441682"/>
                <a:gd name="connsiteY3" fmla="*/ 434678 h 54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41682" h="540186">
                  <a:moveTo>
                    <a:pt x="2441682" y="540186"/>
                  </a:moveTo>
                  <a:cubicBezTo>
                    <a:pt x="2073381" y="281301"/>
                    <a:pt x="1705081" y="22416"/>
                    <a:pt x="1316266" y="924"/>
                  </a:cubicBezTo>
                  <a:cubicBezTo>
                    <a:pt x="927451" y="-20568"/>
                    <a:pt x="306128" y="338940"/>
                    <a:pt x="108790" y="411232"/>
                  </a:cubicBezTo>
                  <a:cubicBezTo>
                    <a:pt x="-88548" y="483524"/>
                    <a:pt x="21844" y="459101"/>
                    <a:pt x="132236" y="434678"/>
                  </a:cubicBezTo>
                </a:path>
              </a:pathLst>
            </a:custGeom>
            <a:noFill/>
            <a:ln w="76200">
              <a:solidFill>
                <a:srgbClr val="00B05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714104" y="3389607"/>
            <a:ext cx="4390113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0.1 Second vs. 3 Seconds vs. 3 minutes?</a:t>
            </a:r>
            <a:endParaRPr lang="en-US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016262" y="4459385"/>
            <a:ext cx="3420424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Type in vs. Select from menu? </a:t>
            </a:r>
            <a:endParaRPr lang="en-US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356859" y="5725802"/>
            <a:ext cx="5365828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Read it on screen vs. Retrieve it on disk vs. both?</a:t>
            </a:r>
            <a:endParaRPr lang="en-US" sz="2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7315198" y="2299737"/>
            <a:ext cx="1957587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Help me </a:t>
            </a:r>
            <a:r>
              <a:rPr lang="en-US" sz="2000" b="1" dirty="0" err="1" smtClean="0"/>
              <a:t>chooe</a:t>
            </a:r>
            <a:r>
              <a:rPr lang="en-US" sz="2000" b="1" dirty="0" smtClean="0"/>
              <a:t>? </a:t>
            </a:r>
            <a:endParaRPr lang="en-US" sz="2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9524227" y="2299737"/>
            <a:ext cx="2268097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Preview of f vs. g?                                                </a:t>
            </a:r>
            <a:endParaRPr lang="en-US" sz="2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8231309" y="1106064"/>
            <a:ext cx="990329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Undo?                                                 </a:t>
            </a:r>
            <a:endParaRPr lang="en-US" sz="2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9459361" y="1098110"/>
            <a:ext cx="1932706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Visualization ….                                                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80003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experiments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600200"/>
            <a:ext cx="8367190" cy="460271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45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user study experiments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831" y="1600200"/>
            <a:ext cx="5334274" cy="17171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566034"/>
            <a:ext cx="4248368" cy="24537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690" y="3566034"/>
            <a:ext cx="4301711" cy="245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3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Interface Card Model (ICM)</a:t>
            </a:r>
          </a:p>
          <a:p>
            <a:r>
              <a:rPr lang="en-US" dirty="0" smtClean="0"/>
              <a:t>ICM for Optimization of Interactive Interface of Search Engines</a:t>
            </a:r>
          </a:p>
          <a:p>
            <a:r>
              <a:rPr lang="en-US" dirty="0" smtClean="0"/>
              <a:t>Experiments</a:t>
            </a:r>
          </a:p>
          <a:p>
            <a:r>
              <a:rPr lang="en-US" dirty="0" smtClean="0"/>
              <a:t>Conclusions  and Future Directions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Topic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52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5800" y="3206689"/>
            <a:ext cx="5867400" cy="609600"/>
          </a:xfrm>
          <a:prstGeom prst="rect">
            <a:avLst/>
          </a:prstGeom>
          <a:noFill/>
          <a:ln w="76200">
            <a:solidFill>
              <a:srgbClr val="00B05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9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Interface Optimization is important, especially  for interactive intelligent information systems</a:t>
            </a:r>
          </a:p>
          <a:p>
            <a:r>
              <a:rPr lang="en-US" dirty="0"/>
              <a:t>Interface Computing is </a:t>
            </a:r>
            <a:r>
              <a:rPr lang="en-US" dirty="0" smtClean="0"/>
              <a:t>feasible</a:t>
            </a:r>
          </a:p>
          <a:p>
            <a:pPr lvl="1"/>
            <a:r>
              <a:rPr lang="en-US" dirty="0" smtClean="0"/>
              <a:t>Frame human-computer interaction as cooperative game playing</a:t>
            </a:r>
          </a:p>
          <a:p>
            <a:pPr lvl="1"/>
            <a:r>
              <a:rPr lang="en-US" dirty="0" smtClean="0"/>
              <a:t>Formally model user actions and surplus</a:t>
            </a:r>
          </a:p>
          <a:p>
            <a:pPr lvl="1"/>
            <a:r>
              <a:rPr lang="en-US" dirty="0" smtClean="0"/>
              <a:t>Choose an optimal interface using Interface Card Model to maximize expected gain and minimize expected cost</a:t>
            </a:r>
          </a:p>
          <a:p>
            <a:r>
              <a:rPr lang="en-US" dirty="0" smtClean="0"/>
              <a:t>Specific algorithms for computing adaptive navigation interface for search engines 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daptive to confidence about user’s interest, screen size, user patience)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5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High-Level Challenges in Interface Computing 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219200"/>
            <a:ext cx="11684000" cy="4678363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How should we </a:t>
            </a:r>
            <a:r>
              <a:rPr lang="en-US" altLang="en-US" b="1" dirty="0" smtClean="0"/>
              <a:t>design the “co-operative game” </a:t>
            </a:r>
            <a:r>
              <a:rPr lang="en-US" altLang="en-US" dirty="0" smtClean="0"/>
              <a:t>for an application?</a:t>
            </a:r>
          </a:p>
          <a:p>
            <a:pPr lvl="1"/>
            <a:r>
              <a:rPr lang="en-US" altLang="en-US" dirty="0" smtClean="0"/>
              <a:t>How to design </a:t>
            </a:r>
            <a:r>
              <a:rPr lang="en-US" altLang="en-US" dirty="0"/>
              <a:t>“moves” for the user and the system</a:t>
            </a:r>
            <a:r>
              <a:rPr lang="en-US" altLang="en-US" dirty="0" smtClean="0"/>
              <a:t>? (there are usually many more moves possible!)  </a:t>
            </a:r>
            <a:endParaRPr lang="en-US" altLang="en-US" dirty="0"/>
          </a:p>
          <a:p>
            <a:pPr lvl="1"/>
            <a:r>
              <a:rPr lang="en-US" altLang="en-US" dirty="0" smtClean="0"/>
              <a:t>How to design </a:t>
            </a:r>
            <a:r>
              <a:rPr lang="en-US" altLang="en-US" dirty="0"/>
              <a:t>the objective of the </a:t>
            </a:r>
            <a:r>
              <a:rPr lang="en-US" altLang="en-US" dirty="0" smtClean="0"/>
              <a:t>game?  </a:t>
            </a:r>
            <a:endParaRPr lang="en-US" altLang="en-US" dirty="0"/>
          </a:p>
          <a:p>
            <a:r>
              <a:rPr lang="en-US" altLang="en-US" dirty="0" smtClean="0"/>
              <a:t>How to formally </a:t>
            </a:r>
            <a:r>
              <a:rPr lang="en-US" altLang="en-US" b="1" dirty="0" smtClean="0"/>
              <a:t>define the optimization problem </a:t>
            </a:r>
            <a:r>
              <a:rPr lang="en-US" altLang="en-US" dirty="0" smtClean="0"/>
              <a:t>and compute the optimal interface?</a:t>
            </a:r>
          </a:p>
          <a:p>
            <a:pPr lvl="1"/>
            <a:r>
              <a:rPr lang="en-US" altLang="en-US" dirty="0" smtClean="0"/>
              <a:t>How to formally model user actions? </a:t>
            </a:r>
          </a:p>
          <a:p>
            <a:pPr lvl="1"/>
            <a:r>
              <a:rPr lang="en-US" altLang="en-US" dirty="0" smtClean="0"/>
              <a:t>How to quantify surplus and cost of user actions? </a:t>
            </a:r>
          </a:p>
          <a:p>
            <a:pPr lvl="1"/>
            <a:r>
              <a:rPr lang="en-US" altLang="en-US" dirty="0" smtClean="0"/>
              <a:t>How to directly parameterize </a:t>
            </a:r>
            <a:r>
              <a:rPr lang="en-US" b="1" dirty="0" smtClean="0"/>
              <a:t>E(</a:t>
            </a:r>
            <a:r>
              <a:rPr lang="en-US" b="1" dirty="0" err="1" smtClean="0"/>
              <a:t>u</a:t>
            </a:r>
            <a:r>
              <a:rPr lang="en-US" b="1" baseline="30000" dirty="0" err="1" smtClean="0"/>
              <a:t>t</a:t>
            </a:r>
            <a:r>
              <a:rPr lang="en-US" b="1" dirty="0" err="1" smtClean="0"/>
              <a:t>|c</a:t>
            </a:r>
            <a:r>
              <a:rPr lang="en-US" b="1" baseline="30000" dirty="0" err="1" smtClean="0"/>
              <a:t>t</a:t>
            </a:r>
            <a:r>
              <a:rPr lang="en-US" b="1" dirty="0" err="1" smtClean="0"/>
              <a:t>,q</a:t>
            </a:r>
            <a:r>
              <a:rPr lang="en-US" b="1" baseline="30000" dirty="0" err="1" smtClean="0"/>
              <a:t>t</a:t>
            </a:r>
            <a:r>
              <a:rPr lang="en-US" b="1" dirty="0" smtClean="0"/>
              <a:t>) </a:t>
            </a:r>
            <a:r>
              <a:rPr lang="en-US" dirty="0" smtClean="0"/>
              <a:t>based on features? [Wang et al. 2016] </a:t>
            </a:r>
            <a:endParaRPr lang="en-US" altLang="en-US" dirty="0" smtClean="0"/>
          </a:p>
          <a:p>
            <a:r>
              <a:rPr lang="en-US" altLang="en-US" dirty="0" smtClean="0"/>
              <a:t>How to </a:t>
            </a:r>
            <a:r>
              <a:rPr lang="en-US" altLang="en-US" b="1" dirty="0" smtClean="0"/>
              <a:t>compute optimal interfaces quickly</a:t>
            </a:r>
            <a:r>
              <a:rPr lang="en-US" altLang="en-US" dirty="0" smtClean="0"/>
              <a:t>? </a:t>
            </a:r>
          </a:p>
          <a:p>
            <a:r>
              <a:rPr lang="en-US" altLang="en-US" dirty="0" smtClean="0"/>
              <a:t>How to </a:t>
            </a:r>
            <a:r>
              <a:rPr lang="en-US" altLang="en-US" b="1" dirty="0" smtClean="0"/>
              <a:t>evaluate</a:t>
            </a:r>
            <a:r>
              <a:rPr lang="en-US" altLang="en-US" dirty="0" smtClean="0"/>
              <a:t> a compute-generated interface? A/B test? </a:t>
            </a:r>
          </a:p>
          <a:p>
            <a:endParaRPr lang="en-US" alt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54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676400" y="5864553"/>
            <a:ext cx="929640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Verdana" panose="020B0604030504040204" pitchFamily="34" charset="0"/>
              </a:rPr>
              <a:t>Yue Wang, </a:t>
            </a:r>
            <a:r>
              <a:rPr lang="en-US" sz="1400" dirty="0" err="1">
                <a:solidFill>
                  <a:srgbClr val="000000"/>
                </a:solidFill>
                <a:latin typeface="Verdana" panose="020B0604030504040204" pitchFamily="34" charset="0"/>
              </a:rPr>
              <a:t>Dawei</a:t>
            </a:r>
            <a:r>
              <a:rPr lang="en-US" sz="1400" dirty="0">
                <a:solidFill>
                  <a:srgbClr val="000000"/>
                </a:solidFill>
                <a:latin typeface="Verdana" panose="020B0604030504040204" pitchFamily="34" charset="0"/>
              </a:rPr>
              <a:t> Yin, Luo </a:t>
            </a:r>
            <a:r>
              <a:rPr lang="en-US" sz="1400" dirty="0" err="1">
                <a:solidFill>
                  <a:srgbClr val="000000"/>
                </a:solidFill>
                <a:latin typeface="Verdana" panose="020B0604030504040204" pitchFamily="34" charset="0"/>
              </a:rPr>
              <a:t>Jie</a:t>
            </a:r>
            <a:r>
              <a:rPr lang="en-US" sz="1400" dirty="0">
                <a:solidFill>
                  <a:srgbClr val="000000"/>
                </a:solidFill>
                <a:latin typeface="Verdana" panose="020B0604030504040204" pitchFamily="34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Verdana" panose="020B0604030504040204" pitchFamily="34" charset="0"/>
              </a:rPr>
              <a:t>Pengyuan</a:t>
            </a:r>
            <a:r>
              <a:rPr lang="en-US" sz="1400" dirty="0">
                <a:solidFill>
                  <a:srgbClr val="000000"/>
                </a:solidFill>
                <a:latin typeface="Verdana" panose="020B0604030504040204" pitchFamily="34" charset="0"/>
              </a:rPr>
              <a:t> Wang, Makoto Yamada, Yi Chang, and </a:t>
            </a:r>
            <a:r>
              <a:rPr lang="en-US" sz="1400" dirty="0" err="1">
                <a:solidFill>
                  <a:srgbClr val="000000"/>
                </a:solidFill>
                <a:latin typeface="Verdana" panose="020B0604030504040204" pitchFamily="34" charset="0"/>
              </a:rPr>
              <a:t>Qiaozhu</a:t>
            </a:r>
            <a:r>
              <a:rPr lang="en-US" sz="1400" dirty="0">
                <a:solidFill>
                  <a:srgbClr val="000000"/>
                </a:solidFill>
                <a:latin typeface="Verdana" panose="020B0604030504040204" pitchFamily="34" charset="0"/>
              </a:rPr>
              <a:t> Mei. 2016. Beyond Ranking: Optimizing Whole-Page Presentation. In </a:t>
            </a:r>
            <a:r>
              <a:rPr lang="en-US" sz="1400" i="1" dirty="0">
                <a:solidFill>
                  <a:srgbClr val="000000"/>
                </a:solidFill>
                <a:latin typeface="Verdana" panose="020B0604030504040204" pitchFamily="34" charset="0"/>
              </a:rPr>
              <a:t>Proceedings </a:t>
            </a:r>
            <a:r>
              <a:rPr lang="en-US" sz="1400" i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of WSDM 2016.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4655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5195" y="1923881"/>
            <a:ext cx="7655028" cy="234478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ICM: Future Directions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55</a:t>
            </a:fld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304800" y="1074002"/>
            <a:ext cx="3200400" cy="1704418"/>
            <a:chOff x="304800" y="1074002"/>
            <a:chExt cx="3200400" cy="1704418"/>
          </a:xfrm>
        </p:grpSpPr>
        <p:sp>
          <p:nvSpPr>
            <p:cNvPr id="5" name="TextBox 4"/>
            <p:cNvSpPr txBox="1"/>
            <p:nvPr/>
          </p:nvSpPr>
          <p:spPr>
            <a:xfrm>
              <a:off x="304800" y="1074002"/>
              <a:ext cx="3200400" cy="830997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1. How to define space of interface cards?</a:t>
              </a:r>
              <a:endParaRPr lang="en-US" sz="2400" b="1" dirty="0"/>
            </a:p>
          </p:txBody>
        </p:sp>
        <p:sp>
          <p:nvSpPr>
            <p:cNvPr id="6" name="Freeform 5"/>
            <p:cNvSpPr/>
            <p:nvPr/>
          </p:nvSpPr>
          <p:spPr>
            <a:xfrm>
              <a:off x="1701800" y="1993900"/>
              <a:ext cx="1130300" cy="784520"/>
            </a:xfrm>
            <a:custGeom>
              <a:avLst/>
              <a:gdLst>
                <a:gd name="connsiteX0" fmla="*/ 0 w 1130300"/>
                <a:gd name="connsiteY0" fmla="*/ 0 h 784520"/>
                <a:gd name="connsiteX1" fmla="*/ 444500 w 1130300"/>
                <a:gd name="connsiteY1" fmla="*/ 762000 h 784520"/>
                <a:gd name="connsiteX2" fmla="*/ 1130300 w 1130300"/>
                <a:gd name="connsiteY2" fmla="*/ 508000 h 784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0300" h="784520">
                  <a:moveTo>
                    <a:pt x="0" y="0"/>
                  </a:moveTo>
                  <a:cubicBezTo>
                    <a:pt x="128058" y="338666"/>
                    <a:pt x="256117" y="677333"/>
                    <a:pt x="444500" y="762000"/>
                  </a:cubicBezTo>
                  <a:cubicBezTo>
                    <a:pt x="632883" y="846667"/>
                    <a:pt x="881591" y="677333"/>
                    <a:pt x="1130300" y="508000"/>
                  </a:cubicBezTo>
                </a:path>
              </a:pathLst>
            </a:custGeom>
            <a:noFill/>
            <a:ln w="76200">
              <a:solidFill>
                <a:srgbClr val="00B05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01600" y="2906104"/>
            <a:ext cx="4318000" cy="830997"/>
            <a:chOff x="101600" y="2906104"/>
            <a:chExt cx="4318000" cy="830997"/>
          </a:xfrm>
        </p:grpSpPr>
        <p:sp>
          <p:nvSpPr>
            <p:cNvPr id="7" name="TextBox 6"/>
            <p:cNvSpPr txBox="1"/>
            <p:nvPr/>
          </p:nvSpPr>
          <p:spPr>
            <a:xfrm>
              <a:off x="101600" y="2906104"/>
              <a:ext cx="3200400" cy="830997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2</a:t>
              </a:r>
              <a:r>
                <a:rPr lang="en-US" sz="2400" b="1" dirty="0" smtClean="0"/>
                <a:t>. How to define space of user actions?</a:t>
              </a:r>
              <a:endParaRPr lang="en-US" sz="2400" b="1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3505200" y="3326239"/>
              <a:ext cx="914400" cy="148788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5410200" y="3321602"/>
            <a:ext cx="3200400" cy="1974566"/>
            <a:chOff x="5410200" y="3321602"/>
            <a:chExt cx="3200400" cy="1974566"/>
          </a:xfrm>
        </p:grpSpPr>
        <p:sp>
          <p:nvSpPr>
            <p:cNvPr id="10" name="TextBox 9"/>
            <p:cNvSpPr txBox="1"/>
            <p:nvPr/>
          </p:nvSpPr>
          <p:spPr>
            <a:xfrm>
              <a:off x="5410200" y="4465171"/>
              <a:ext cx="3200400" cy="830997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3. How to model user actions?</a:t>
              </a:r>
              <a:endParaRPr lang="en-US" sz="2400" b="1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6096000" y="3321602"/>
              <a:ext cx="1828800" cy="0"/>
            </a:xfrm>
            <a:prstGeom prst="line">
              <a:avLst/>
            </a:prstGeom>
            <a:ln w="76200">
              <a:solidFill>
                <a:srgbClr val="00B05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7086600" y="3518192"/>
              <a:ext cx="0" cy="793637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8077200" y="3276600"/>
            <a:ext cx="3962400" cy="1875062"/>
            <a:chOff x="8077200" y="3276600"/>
            <a:chExt cx="3962400" cy="1875062"/>
          </a:xfrm>
        </p:grpSpPr>
        <p:sp>
          <p:nvSpPr>
            <p:cNvPr id="15" name="TextBox 14"/>
            <p:cNvSpPr txBox="1"/>
            <p:nvPr/>
          </p:nvSpPr>
          <p:spPr>
            <a:xfrm>
              <a:off x="8839200" y="4320665"/>
              <a:ext cx="3200400" cy="830997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4</a:t>
              </a:r>
              <a:r>
                <a:rPr lang="en-US" sz="2400" b="1" dirty="0" smtClean="0"/>
                <a:t>. How to model action cost &amp; surplus?</a:t>
              </a:r>
              <a:endParaRPr lang="en-US" sz="2400" b="1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8077200" y="3276600"/>
              <a:ext cx="1828800" cy="0"/>
            </a:xfrm>
            <a:prstGeom prst="line">
              <a:avLst/>
            </a:prstGeom>
            <a:ln w="76200">
              <a:solidFill>
                <a:srgbClr val="00B05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 flipV="1">
              <a:off x="9525000" y="3429001"/>
              <a:ext cx="533400" cy="839663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1181100" y="4268664"/>
            <a:ext cx="3314700" cy="1675963"/>
            <a:chOff x="1181100" y="4268664"/>
            <a:chExt cx="3314700" cy="1675963"/>
          </a:xfrm>
        </p:grpSpPr>
        <p:sp>
          <p:nvSpPr>
            <p:cNvPr id="19" name="TextBox 18"/>
            <p:cNvSpPr txBox="1"/>
            <p:nvPr/>
          </p:nvSpPr>
          <p:spPr>
            <a:xfrm>
              <a:off x="1181100" y="5113630"/>
              <a:ext cx="3200400" cy="830997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5. How to model and define constraints? </a:t>
              </a:r>
              <a:endParaRPr lang="en-US" sz="2400" b="1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V="1">
              <a:off x="3599503" y="4268664"/>
              <a:ext cx="896297" cy="684336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4895850" y="990600"/>
            <a:ext cx="6991350" cy="882139"/>
            <a:chOff x="4895850" y="990600"/>
            <a:chExt cx="6991350" cy="882139"/>
          </a:xfrm>
        </p:grpSpPr>
        <p:cxnSp>
          <p:nvCxnSpPr>
            <p:cNvPr id="23" name="Straight Arrow Connector 22"/>
            <p:cNvCxnSpPr/>
            <p:nvPr/>
          </p:nvCxnSpPr>
          <p:spPr>
            <a:xfrm flipH="1">
              <a:off x="4895850" y="1524000"/>
              <a:ext cx="1206859" cy="348739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6286500" y="990600"/>
              <a:ext cx="5600700" cy="830997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6</a:t>
              </a:r>
              <a:r>
                <a:rPr lang="en-US" sz="2400" b="1" dirty="0" smtClean="0"/>
                <a:t>. How to solve the optimization problem efficiently (subject to resource constraint)?</a:t>
              </a:r>
              <a:endParaRPr lang="en-US" sz="2400" b="1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495800" y="2514600"/>
            <a:ext cx="7153275" cy="3823133"/>
            <a:chOff x="4495800" y="2514600"/>
            <a:chExt cx="7153275" cy="3823133"/>
          </a:xfrm>
        </p:grpSpPr>
        <p:sp>
          <p:nvSpPr>
            <p:cNvPr id="40" name="TextBox 39"/>
            <p:cNvSpPr txBox="1"/>
            <p:nvPr/>
          </p:nvSpPr>
          <p:spPr>
            <a:xfrm>
              <a:off x="4505325" y="5876068"/>
              <a:ext cx="7143750" cy="461665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7</a:t>
              </a:r>
              <a:r>
                <a:rPr lang="en-US" sz="2400" b="1" dirty="0" smtClean="0"/>
                <a:t>. How to define E(</a:t>
              </a:r>
              <a:r>
                <a:rPr lang="en-US" sz="2400" b="1" dirty="0" err="1" smtClean="0"/>
                <a:t>u</a:t>
              </a:r>
              <a:r>
                <a:rPr lang="en-US" sz="2400" b="1" baseline="30000" dirty="0" err="1" smtClean="0"/>
                <a:t>t</a:t>
              </a:r>
              <a:r>
                <a:rPr lang="en-US" sz="2400" b="1" dirty="0" err="1" smtClean="0"/>
                <a:t>|c</a:t>
              </a:r>
              <a:r>
                <a:rPr lang="en-US" sz="2400" b="1" baseline="30000" dirty="0" err="1" smtClean="0"/>
                <a:t>t</a:t>
              </a:r>
              <a:r>
                <a:rPr lang="en-US" sz="2400" b="1" dirty="0" err="1" smtClean="0"/>
                <a:t>,q</a:t>
              </a:r>
              <a:r>
                <a:rPr lang="en-US" sz="2400" b="1" baseline="30000" dirty="0" err="1" smtClean="0"/>
                <a:t>t</a:t>
              </a:r>
              <a:r>
                <a:rPr lang="en-US" sz="2400" b="1" dirty="0" smtClean="0"/>
                <a:t>) directly based on features?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4495800" y="2514600"/>
              <a:ext cx="1606909" cy="0"/>
            </a:xfrm>
            <a:prstGeom prst="line">
              <a:avLst/>
            </a:prstGeom>
            <a:ln w="76200">
              <a:solidFill>
                <a:srgbClr val="00B05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Freeform 43"/>
            <p:cNvSpPr/>
            <p:nvPr/>
          </p:nvSpPr>
          <p:spPr>
            <a:xfrm>
              <a:off x="4775200" y="2527300"/>
              <a:ext cx="120650" cy="3197832"/>
            </a:xfrm>
            <a:custGeom>
              <a:avLst/>
              <a:gdLst>
                <a:gd name="connsiteX0" fmla="*/ 101600 w 101600"/>
                <a:gd name="connsiteY0" fmla="*/ 3086100 h 3086100"/>
                <a:gd name="connsiteX1" fmla="*/ 0 w 101600"/>
                <a:gd name="connsiteY1" fmla="*/ 0 h 3086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600" h="3086100">
                  <a:moveTo>
                    <a:pt x="101600" y="3086100"/>
                  </a:moveTo>
                  <a:lnTo>
                    <a:pt x="0" y="0"/>
                  </a:lnTo>
                </a:path>
              </a:pathLst>
            </a:custGeom>
            <a:noFill/>
            <a:ln w="76200">
              <a:solidFill>
                <a:srgbClr val="00B050"/>
              </a:solidFill>
              <a:prstDash val="sysDot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7568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5195" y="1923881"/>
            <a:ext cx="7655028" cy="234478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56</a:t>
            </a:fld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304800" y="1074002"/>
            <a:ext cx="3200400" cy="1704418"/>
            <a:chOff x="304800" y="1074002"/>
            <a:chExt cx="3200400" cy="1704418"/>
          </a:xfrm>
        </p:grpSpPr>
        <p:sp>
          <p:nvSpPr>
            <p:cNvPr id="5" name="TextBox 4"/>
            <p:cNvSpPr txBox="1"/>
            <p:nvPr/>
          </p:nvSpPr>
          <p:spPr>
            <a:xfrm>
              <a:off x="304800" y="1074002"/>
              <a:ext cx="3200400" cy="830997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1. How to define space of interface cards?</a:t>
              </a:r>
              <a:endParaRPr lang="en-US" sz="2400" b="1" dirty="0"/>
            </a:p>
          </p:txBody>
        </p:sp>
        <p:sp>
          <p:nvSpPr>
            <p:cNvPr id="6" name="Freeform 5"/>
            <p:cNvSpPr/>
            <p:nvPr/>
          </p:nvSpPr>
          <p:spPr>
            <a:xfrm>
              <a:off x="1701800" y="1993900"/>
              <a:ext cx="1130300" cy="784520"/>
            </a:xfrm>
            <a:custGeom>
              <a:avLst/>
              <a:gdLst>
                <a:gd name="connsiteX0" fmla="*/ 0 w 1130300"/>
                <a:gd name="connsiteY0" fmla="*/ 0 h 784520"/>
                <a:gd name="connsiteX1" fmla="*/ 444500 w 1130300"/>
                <a:gd name="connsiteY1" fmla="*/ 762000 h 784520"/>
                <a:gd name="connsiteX2" fmla="*/ 1130300 w 1130300"/>
                <a:gd name="connsiteY2" fmla="*/ 508000 h 784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0300" h="784520">
                  <a:moveTo>
                    <a:pt x="0" y="0"/>
                  </a:moveTo>
                  <a:cubicBezTo>
                    <a:pt x="128058" y="338666"/>
                    <a:pt x="256117" y="677333"/>
                    <a:pt x="444500" y="762000"/>
                  </a:cubicBezTo>
                  <a:cubicBezTo>
                    <a:pt x="632883" y="846667"/>
                    <a:pt x="881591" y="677333"/>
                    <a:pt x="1130300" y="508000"/>
                  </a:cubicBezTo>
                </a:path>
              </a:pathLst>
            </a:custGeom>
            <a:noFill/>
            <a:ln w="76200">
              <a:solidFill>
                <a:srgbClr val="00B05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01600" y="2906104"/>
            <a:ext cx="4318000" cy="830997"/>
            <a:chOff x="101600" y="2906104"/>
            <a:chExt cx="4318000" cy="830997"/>
          </a:xfrm>
        </p:grpSpPr>
        <p:sp>
          <p:nvSpPr>
            <p:cNvPr id="7" name="TextBox 6"/>
            <p:cNvSpPr txBox="1"/>
            <p:nvPr/>
          </p:nvSpPr>
          <p:spPr>
            <a:xfrm>
              <a:off x="101600" y="2906104"/>
              <a:ext cx="3200400" cy="830997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2</a:t>
              </a:r>
              <a:r>
                <a:rPr lang="en-US" sz="2400" b="1" dirty="0" smtClean="0"/>
                <a:t>. How to define space of user actions?</a:t>
              </a:r>
              <a:endParaRPr lang="en-US" sz="2400" b="1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3505200" y="3326239"/>
              <a:ext cx="914400" cy="148788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5410200" y="3321602"/>
            <a:ext cx="3200400" cy="1974566"/>
            <a:chOff x="5410200" y="3321602"/>
            <a:chExt cx="3200400" cy="1974566"/>
          </a:xfrm>
        </p:grpSpPr>
        <p:sp>
          <p:nvSpPr>
            <p:cNvPr id="10" name="TextBox 9"/>
            <p:cNvSpPr txBox="1"/>
            <p:nvPr/>
          </p:nvSpPr>
          <p:spPr>
            <a:xfrm>
              <a:off x="5410200" y="4465171"/>
              <a:ext cx="3200400" cy="830997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3. How to model user actions?</a:t>
              </a:r>
              <a:endParaRPr lang="en-US" sz="2400" b="1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6096000" y="3321602"/>
              <a:ext cx="1828800" cy="0"/>
            </a:xfrm>
            <a:prstGeom prst="line">
              <a:avLst/>
            </a:prstGeom>
            <a:ln w="76200">
              <a:solidFill>
                <a:srgbClr val="00B05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7086600" y="3518192"/>
              <a:ext cx="0" cy="793637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8077200" y="3276600"/>
            <a:ext cx="3962400" cy="1875062"/>
            <a:chOff x="8077200" y="3276600"/>
            <a:chExt cx="3962400" cy="1875062"/>
          </a:xfrm>
        </p:grpSpPr>
        <p:sp>
          <p:nvSpPr>
            <p:cNvPr id="15" name="TextBox 14"/>
            <p:cNvSpPr txBox="1"/>
            <p:nvPr/>
          </p:nvSpPr>
          <p:spPr>
            <a:xfrm>
              <a:off x="8839200" y="4320665"/>
              <a:ext cx="3200400" cy="830997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4</a:t>
              </a:r>
              <a:r>
                <a:rPr lang="en-US" sz="2400" b="1" dirty="0" smtClean="0"/>
                <a:t>. How to model action cost &amp; surplus?</a:t>
              </a:r>
              <a:endParaRPr lang="en-US" sz="2400" b="1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8077200" y="3276600"/>
              <a:ext cx="1828800" cy="0"/>
            </a:xfrm>
            <a:prstGeom prst="line">
              <a:avLst/>
            </a:prstGeom>
            <a:ln w="76200">
              <a:solidFill>
                <a:srgbClr val="00B05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 flipV="1">
              <a:off x="9525000" y="3429001"/>
              <a:ext cx="533400" cy="839663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1181100" y="4268664"/>
            <a:ext cx="3314700" cy="1675963"/>
            <a:chOff x="1181100" y="4268664"/>
            <a:chExt cx="3314700" cy="1675963"/>
          </a:xfrm>
        </p:grpSpPr>
        <p:sp>
          <p:nvSpPr>
            <p:cNvPr id="19" name="TextBox 18"/>
            <p:cNvSpPr txBox="1"/>
            <p:nvPr/>
          </p:nvSpPr>
          <p:spPr>
            <a:xfrm>
              <a:off x="1181100" y="5113630"/>
              <a:ext cx="3200400" cy="830997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5. How to model and define constraints? </a:t>
              </a:r>
              <a:endParaRPr lang="en-US" sz="2400" b="1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V="1">
              <a:off x="3599503" y="4268664"/>
              <a:ext cx="896297" cy="684336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4895850" y="990600"/>
            <a:ext cx="6991350" cy="882139"/>
            <a:chOff x="4895850" y="990600"/>
            <a:chExt cx="6991350" cy="882139"/>
          </a:xfrm>
        </p:grpSpPr>
        <p:cxnSp>
          <p:nvCxnSpPr>
            <p:cNvPr id="23" name="Straight Arrow Connector 22"/>
            <p:cNvCxnSpPr/>
            <p:nvPr/>
          </p:nvCxnSpPr>
          <p:spPr>
            <a:xfrm flipH="1">
              <a:off x="4895850" y="1524000"/>
              <a:ext cx="1206859" cy="348739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6286500" y="990600"/>
              <a:ext cx="5600700" cy="830997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6</a:t>
              </a:r>
              <a:r>
                <a:rPr lang="en-US" sz="2400" b="1" dirty="0" smtClean="0"/>
                <a:t>. How to solve the optimization problem efficiently (subject to resource constraint)?</a:t>
              </a:r>
              <a:endParaRPr lang="en-US" sz="2400" b="1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495800" y="2514600"/>
            <a:ext cx="7153275" cy="3823133"/>
            <a:chOff x="4495800" y="2514600"/>
            <a:chExt cx="7153275" cy="3823133"/>
          </a:xfrm>
        </p:grpSpPr>
        <p:sp>
          <p:nvSpPr>
            <p:cNvPr id="40" name="TextBox 39"/>
            <p:cNvSpPr txBox="1"/>
            <p:nvPr/>
          </p:nvSpPr>
          <p:spPr>
            <a:xfrm>
              <a:off x="4505325" y="5876068"/>
              <a:ext cx="7143750" cy="461665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7</a:t>
              </a:r>
              <a:r>
                <a:rPr lang="en-US" sz="2400" b="1" dirty="0" smtClean="0"/>
                <a:t>. How to define E(</a:t>
              </a:r>
              <a:r>
                <a:rPr lang="en-US" sz="2400" b="1" dirty="0" err="1" smtClean="0"/>
                <a:t>u</a:t>
              </a:r>
              <a:r>
                <a:rPr lang="en-US" sz="2400" b="1" baseline="30000" dirty="0" err="1" smtClean="0"/>
                <a:t>t</a:t>
              </a:r>
              <a:r>
                <a:rPr lang="en-US" sz="2400" b="1" dirty="0" err="1" smtClean="0"/>
                <a:t>|c</a:t>
              </a:r>
              <a:r>
                <a:rPr lang="en-US" sz="2400" b="1" baseline="30000" dirty="0" err="1" smtClean="0"/>
                <a:t>t</a:t>
              </a:r>
              <a:r>
                <a:rPr lang="en-US" sz="2400" b="1" dirty="0" err="1" smtClean="0"/>
                <a:t>,q</a:t>
              </a:r>
              <a:r>
                <a:rPr lang="en-US" sz="2400" b="1" baseline="30000" dirty="0" err="1" smtClean="0"/>
                <a:t>t</a:t>
              </a:r>
              <a:r>
                <a:rPr lang="en-US" sz="2400" b="1" dirty="0" smtClean="0"/>
                <a:t>) directly based on features?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4495800" y="2514600"/>
              <a:ext cx="1606909" cy="0"/>
            </a:xfrm>
            <a:prstGeom prst="line">
              <a:avLst/>
            </a:prstGeom>
            <a:ln w="76200">
              <a:solidFill>
                <a:srgbClr val="00B05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Freeform 43"/>
            <p:cNvSpPr/>
            <p:nvPr/>
          </p:nvSpPr>
          <p:spPr>
            <a:xfrm>
              <a:off x="4775200" y="2527300"/>
              <a:ext cx="120650" cy="3197832"/>
            </a:xfrm>
            <a:custGeom>
              <a:avLst/>
              <a:gdLst>
                <a:gd name="connsiteX0" fmla="*/ 101600 w 101600"/>
                <a:gd name="connsiteY0" fmla="*/ 3086100 h 3086100"/>
                <a:gd name="connsiteX1" fmla="*/ 0 w 101600"/>
                <a:gd name="connsiteY1" fmla="*/ 0 h 3086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600" h="3086100">
                  <a:moveTo>
                    <a:pt x="101600" y="3086100"/>
                  </a:moveTo>
                  <a:lnTo>
                    <a:pt x="0" y="0"/>
                  </a:lnTo>
                </a:path>
              </a:pathLst>
            </a:custGeom>
            <a:noFill/>
            <a:ln w="76200">
              <a:solidFill>
                <a:srgbClr val="00B050"/>
              </a:solidFill>
              <a:prstDash val="sysDot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Research in Interface Computing is </a:t>
            </a:r>
            <a:r>
              <a:rPr lang="en-US" u="sng" dirty="0" smtClean="0">
                <a:sym typeface="Wingdings" panose="05000000000000000000" pitchFamily="2" charset="2"/>
              </a:rPr>
              <a:t>Highly Interdisciplinary</a:t>
            </a:r>
            <a:endParaRPr lang="en-US" u="sng" dirty="0"/>
          </a:p>
        </p:txBody>
      </p:sp>
      <p:sp>
        <p:nvSpPr>
          <p:cNvPr id="36" name="TextBox 35"/>
          <p:cNvSpPr txBox="1"/>
          <p:nvPr/>
        </p:nvSpPr>
        <p:spPr>
          <a:xfrm>
            <a:off x="6153398" y="1780401"/>
            <a:ext cx="5925020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Optimization</a:t>
            </a:r>
            <a:r>
              <a:rPr lang="en-US" sz="2400" b="1" dirty="0" smtClean="0"/>
              <a:t> + </a:t>
            </a:r>
            <a:r>
              <a:rPr lang="en-US" sz="2400" b="1" u="sng" dirty="0" smtClean="0"/>
              <a:t>High-Performance Computing</a:t>
            </a:r>
            <a:endParaRPr lang="en-US" sz="2400" b="1" u="sng" dirty="0"/>
          </a:p>
        </p:txBody>
      </p:sp>
      <p:sp>
        <p:nvSpPr>
          <p:cNvPr id="37" name="TextBox 36"/>
          <p:cNvSpPr txBox="1"/>
          <p:nvPr/>
        </p:nvSpPr>
        <p:spPr>
          <a:xfrm>
            <a:off x="37966" y="1923881"/>
            <a:ext cx="2286267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b="1" u="sng" dirty="0" smtClean="0"/>
              <a:t>Applications (IR)</a:t>
            </a:r>
            <a:r>
              <a:rPr lang="en-US" sz="2000" b="1" dirty="0" smtClean="0"/>
              <a:t> </a:t>
            </a:r>
          </a:p>
          <a:p>
            <a:r>
              <a:rPr lang="en-US" sz="2000" b="1" dirty="0" smtClean="0"/>
              <a:t>+ </a:t>
            </a:r>
            <a:r>
              <a:rPr lang="en-US" sz="2000" b="1" u="sng" dirty="0" smtClean="0"/>
              <a:t>Human-Computer</a:t>
            </a:r>
          </a:p>
          <a:p>
            <a:r>
              <a:rPr lang="en-US" sz="2000" b="1" u="sng" dirty="0" smtClean="0"/>
              <a:t>Interaction</a:t>
            </a:r>
            <a:endParaRPr lang="en-US" sz="2000" b="1" u="sng" dirty="0"/>
          </a:p>
        </p:txBody>
      </p:sp>
      <p:sp>
        <p:nvSpPr>
          <p:cNvPr id="38" name="TextBox 37"/>
          <p:cNvSpPr txBox="1"/>
          <p:nvPr/>
        </p:nvSpPr>
        <p:spPr>
          <a:xfrm>
            <a:off x="4249417" y="5261842"/>
            <a:ext cx="6520183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Human-Computer Interaction</a:t>
            </a:r>
            <a:r>
              <a:rPr lang="en-US" sz="2400" b="1" dirty="0" smtClean="0"/>
              <a:t> + </a:t>
            </a:r>
            <a:r>
              <a:rPr lang="en-US" sz="2400" b="1" u="sng" dirty="0" smtClean="0"/>
              <a:t>Machine Learning</a:t>
            </a:r>
            <a:endParaRPr 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202549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133600" y="964405"/>
            <a:ext cx="7772400" cy="1470025"/>
          </a:xfrm>
        </p:spPr>
        <p:txBody>
          <a:bodyPr>
            <a:normAutofit/>
          </a:bodyPr>
          <a:lstStyle/>
          <a:p>
            <a:r>
              <a:rPr lang="en-US" sz="7200" dirty="0">
                <a:latin typeface="Script MT Bold" pitchFamily="66" charset="0"/>
              </a:rPr>
              <a:t>Thank You!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2946400" y="2590800"/>
            <a:ext cx="6400800" cy="1752600"/>
          </a:xfrm>
        </p:spPr>
        <p:txBody>
          <a:bodyPr>
            <a:normAutofit/>
          </a:bodyPr>
          <a:lstStyle/>
          <a:p>
            <a:r>
              <a:rPr lang="en-US" sz="4000" dirty="0"/>
              <a:t>Questions/Comments?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57</a:t>
            </a:fld>
            <a:endParaRPr lang="en-US"/>
          </a:p>
        </p:txBody>
      </p:sp>
      <p:sp>
        <p:nvSpPr>
          <p:cNvPr id="5" name="Title 6"/>
          <p:cNvSpPr txBox="1">
            <a:spLocks/>
          </p:cNvSpPr>
          <p:nvPr/>
        </p:nvSpPr>
        <p:spPr>
          <a:xfrm>
            <a:off x="1409700" y="4100512"/>
            <a:ext cx="9677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latin typeface="+mn-lt"/>
              </a:rPr>
              <a:t>Looking forward to </a:t>
            </a:r>
          </a:p>
          <a:p>
            <a:r>
              <a:rPr lang="en-US" sz="5400" dirty="0" smtClean="0">
                <a:latin typeface="+mn-lt"/>
              </a:rPr>
              <a:t>opportunities to collaborate!</a:t>
            </a:r>
            <a:endParaRPr lang="en-US" sz="5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8441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we optimize interface design?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11684000" cy="4683369"/>
          </a:xfrm>
        </p:spPr>
        <p:txBody>
          <a:bodyPr/>
          <a:lstStyle/>
          <a:p>
            <a:r>
              <a:rPr lang="en-US" dirty="0" smtClean="0"/>
              <a:t>Research in Human-Computer Interaction (HCI) offers many useful guidelines, but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any guidelines are vague (e.g., user wants “control”, likes “simple”, …)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pplication of the guidelines in practice is an art! </a:t>
            </a:r>
          </a:p>
          <a:p>
            <a:r>
              <a:rPr lang="en-US" dirty="0" smtClean="0"/>
              <a:t>As a result, </a:t>
            </a:r>
          </a:p>
          <a:p>
            <a:pPr lvl="1"/>
            <a:r>
              <a:rPr lang="en-US" dirty="0" smtClean="0"/>
              <a:t>current interfaces are mostly manually designed by human experts</a:t>
            </a:r>
          </a:p>
          <a:p>
            <a:pPr lvl="1"/>
            <a:r>
              <a:rPr lang="en-US" dirty="0" smtClean="0"/>
              <a:t>Interfaces are optimized for envisioned “typical” users</a:t>
            </a:r>
          </a:p>
          <a:p>
            <a:pPr lvl="1"/>
            <a:r>
              <a:rPr lang="en-US" dirty="0" smtClean="0"/>
              <a:t>Interfaces are “static,” unable to dynamically adapt to a specific user’s behavior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9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we optimize interface design?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11684000" cy="4683369"/>
          </a:xfrm>
        </p:spPr>
        <p:txBody>
          <a:bodyPr/>
          <a:lstStyle/>
          <a:p>
            <a:r>
              <a:rPr lang="en-US" dirty="0" smtClean="0"/>
              <a:t>Research in Human-Computer Interaction (HCI) offers many useful guidelines, but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any guidelines are vague (e.g., user wants “control”, likes “simple”, …)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pplication of the guidelines in practice is an art! </a:t>
            </a:r>
          </a:p>
          <a:p>
            <a:r>
              <a:rPr lang="en-US" dirty="0" smtClean="0"/>
              <a:t>As a result, </a:t>
            </a:r>
          </a:p>
          <a:p>
            <a:pPr lvl="1"/>
            <a:r>
              <a:rPr lang="en-US" dirty="0" smtClean="0"/>
              <a:t>current interfaces are mostly manually designed by human experts</a:t>
            </a:r>
          </a:p>
          <a:p>
            <a:pPr lvl="1"/>
            <a:r>
              <a:rPr lang="en-US" dirty="0" smtClean="0"/>
              <a:t>Interfaces are optimized for envisioned “typical” users</a:t>
            </a:r>
          </a:p>
          <a:p>
            <a:pPr lvl="1"/>
            <a:r>
              <a:rPr lang="en-US" dirty="0" smtClean="0"/>
              <a:t>Interfaces are static, unable to dynamically adapt to a specific user’s behavior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08748" y="3827060"/>
            <a:ext cx="5098703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400" b="1" dirty="0"/>
              <a:t>a</a:t>
            </a:r>
            <a:r>
              <a:rPr lang="en-US" sz="2400" b="1" dirty="0" smtClean="0"/>
              <a:t>utomatically designed by computers?</a:t>
            </a:r>
            <a:endParaRPr lang="en-US" sz="24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419600" y="4419600"/>
            <a:ext cx="6477000" cy="0"/>
          </a:xfrm>
          <a:prstGeom prst="line">
            <a:avLst/>
          </a:prstGeom>
          <a:ln w="762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266591" y="4876800"/>
            <a:ext cx="3572609" cy="21524"/>
          </a:xfrm>
          <a:prstGeom prst="line">
            <a:avLst/>
          </a:prstGeom>
          <a:ln w="762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667000" y="5410200"/>
            <a:ext cx="8229600" cy="0"/>
          </a:xfrm>
          <a:prstGeom prst="line">
            <a:avLst/>
          </a:prstGeom>
          <a:ln w="762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388925" y="5671968"/>
            <a:ext cx="7380675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400" b="1" dirty="0"/>
              <a:t>d</a:t>
            </a:r>
            <a:r>
              <a:rPr lang="en-US" sz="2400" b="1" dirty="0" smtClean="0"/>
              <a:t>ynamically adapt to every user after every user action?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927391" y="4667492"/>
            <a:ext cx="1371914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400" b="1" dirty="0"/>
              <a:t>a</a:t>
            </a:r>
            <a:r>
              <a:rPr lang="en-US" sz="2400" b="1" dirty="0" smtClean="0"/>
              <a:t>ll users?</a:t>
            </a:r>
            <a:endParaRPr lang="en-US" sz="2400" b="1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151791" y="5867400"/>
            <a:ext cx="1362809" cy="0"/>
          </a:xfrm>
          <a:prstGeom prst="line">
            <a:avLst/>
          </a:prstGeom>
          <a:ln w="762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641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Interface Computing: A New Direction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1"/>
            <a:ext cx="11684000" cy="4419600"/>
          </a:xfrm>
        </p:spPr>
        <p:txBody>
          <a:bodyPr/>
          <a:lstStyle/>
          <a:p>
            <a:r>
              <a:rPr lang="en-US" dirty="0" smtClean="0"/>
              <a:t>Goal: </a:t>
            </a:r>
          </a:p>
          <a:p>
            <a:pPr lvl="1"/>
            <a:r>
              <a:rPr lang="en-US" dirty="0" smtClean="0"/>
              <a:t>design algorithms to automatically generate an optimal interface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ake interface design a science rather than an art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ptimize interfaces for all users all the time!</a:t>
            </a:r>
          </a:p>
          <a:p>
            <a:r>
              <a:rPr lang="en-US" dirty="0" smtClean="0"/>
              <a:t>Challenges</a:t>
            </a:r>
          </a:p>
          <a:p>
            <a:pPr lvl="1"/>
            <a:r>
              <a:rPr lang="en-US" dirty="0" smtClean="0"/>
              <a:t>How to mathematically define an “optimal interface”? </a:t>
            </a:r>
          </a:p>
          <a:p>
            <a:pPr lvl="1"/>
            <a:r>
              <a:rPr lang="en-US" dirty="0" smtClean="0"/>
              <a:t>How to ensure optimality for every user? </a:t>
            </a:r>
          </a:p>
          <a:p>
            <a:pPr lvl="1"/>
            <a:r>
              <a:rPr lang="en-US" dirty="0" smtClean="0"/>
              <a:t>How to adapt to every user action? 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52600" y="5816025"/>
            <a:ext cx="7241726" cy="58477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Feasibility of computing a user interface?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66327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Main Points of this Talk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1"/>
            <a:ext cx="11684000" cy="44196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Goal: 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design algorithms to automatically generate an optimal interface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ake interface design a science rather than an art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o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ptimize interfaces for all users all the time!</a:t>
            </a:r>
          </a:p>
          <a:p>
            <a:r>
              <a:rPr lang="en-US" dirty="0" smtClean="0"/>
              <a:t>Challenges</a:t>
            </a:r>
          </a:p>
          <a:p>
            <a:pPr lvl="1"/>
            <a:r>
              <a:rPr lang="en-US" dirty="0" smtClean="0"/>
              <a:t>How to mathematically define an “optimal interface”? </a:t>
            </a:r>
          </a:p>
          <a:p>
            <a:pPr lvl="1"/>
            <a:r>
              <a:rPr lang="en-US" dirty="0" smtClean="0"/>
              <a:t>How to ensure optimality for every user? </a:t>
            </a:r>
          </a:p>
          <a:p>
            <a:pPr lvl="1"/>
            <a:r>
              <a:rPr lang="en-US" dirty="0" smtClean="0"/>
              <a:t>How to adapt to every user action? 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079536" y="4212375"/>
            <a:ext cx="2879956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Interface Card Model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162800" y="4734592"/>
            <a:ext cx="2058577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User Modeling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781800" y="5278162"/>
            <a:ext cx="3719608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Sequential Decision Making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107456" y="5837978"/>
            <a:ext cx="950943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Yes!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752600" y="5844029"/>
            <a:ext cx="7241726" cy="58477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Feasibility of computing a user interface?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85812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76200">
          <a:solidFill>
            <a:srgbClr val="00B050"/>
          </a:solidFill>
          <a:tailEnd type="triangle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76200">
          <a:solidFill>
            <a:srgbClr val="00B05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5185</TotalTime>
  <Words>2206</Words>
  <Application>Microsoft Office PowerPoint</Application>
  <PresentationFormat>Widescreen</PresentationFormat>
  <Paragraphs>414</Paragraphs>
  <Slides>57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8" baseType="lpstr">
      <vt:lpstr>MS PGothic</vt:lpstr>
      <vt:lpstr>Arial</vt:lpstr>
      <vt:lpstr>Calibri</vt:lpstr>
      <vt:lpstr>Cambria Math</vt:lpstr>
      <vt:lpstr>Gill Sans</vt:lpstr>
      <vt:lpstr>Palatino Linotype</vt:lpstr>
      <vt:lpstr>Script MT Bold</vt:lpstr>
      <vt:lpstr>Symbol</vt:lpstr>
      <vt:lpstr>Verdana</vt:lpstr>
      <vt:lpstr>Wingdings</vt:lpstr>
      <vt:lpstr>Office Theme</vt:lpstr>
      <vt:lpstr>Interface Computing:  Computationally Optimizing the Design of Interactive Search Engine Interfaces </vt:lpstr>
      <vt:lpstr>All computing applications must have a user interface</vt:lpstr>
      <vt:lpstr>User interface varies and matters a lot!</vt:lpstr>
      <vt:lpstr>Even more complicated variations of interface  (search engine, and all intelligent interactive systems) </vt:lpstr>
      <vt:lpstr>How can we optimize interface design?</vt:lpstr>
      <vt:lpstr>How can we optimize interface design?</vt:lpstr>
      <vt:lpstr>How can we optimize interface design?</vt:lpstr>
      <vt:lpstr>Interface Computing: A New Direction</vt:lpstr>
      <vt:lpstr>Main Points of this Talk</vt:lpstr>
      <vt:lpstr>Rest of the talk</vt:lpstr>
      <vt:lpstr>Key Idea of ICM:  Human-Computer Interaction = Cooperative Game-Playing</vt:lpstr>
      <vt:lpstr>Example of cooperative game-playing: search engine</vt:lpstr>
      <vt:lpstr>Optimal User Interface = Optimal “Card Playing”</vt:lpstr>
      <vt:lpstr>Example of interface optimization </vt:lpstr>
      <vt:lpstr>Expected surplus of an interface card: E(ut|qt,ct) </vt:lpstr>
      <vt:lpstr>Expected surplus of an interface card: E(ut|qt,ct) </vt:lpstr>
      <vt:lpstr>ICM: Formal Definition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Refinements/Instantiations of ICM</vt:lpstr>
      <vt:lpstr>ICM-US model</vt:lpstr>
      <vt:lpstr>Stop action model</vt:lpstr>
      <vt:lpstr>CSR =&gt; diminishing reward</vt:lpstr>
      <vt:lpstr>Next Topic </vt:lpstr>
      <vt:lpstr>How to optimize interface design for a search engine? </vt:lpstr>
      <vt:lpstr>ICM for Interactive Retrieval Optimization:   Plain Card </vt:lpstr>
      <vt:lpstr>Plain Card (IIR-PRP)</vt:lpstr>
      <vt:lpstr>“Backward compatibility”</vt:lpstr>
      <vt:lpstr>Instantiation</vt:lpstr>
      <vt:lpstr>Plain card</vt:lpstr>
      <vt:lpstr>ICM for Interactive Retrieval Optimization:   Navigational Card </vt:lpstr>
      <vt:lpstr>Navigational Card</vt:lpstr>
      <vt:lpstr>What IIR-PRP cannot do …</vt:lpstr>
      <vt:lpstr>Instantiation</vt:lpstr>
      <vt:lpstr>Analytical Study</vt:lpstr>
      <vt:lpstr>One tag per card</vt:lpstr>
      <vt:lpstr>Two tags per card</vt:lpstr>
      <vt:lpstr>Next Topic</vt:lpstr>
      <vt:lpstr>User study experiments</vt:lpstr>
      <vt:lpstr>Medium sized screen</vt:lpstr>
      <vt:lpstr>Smaller screen</vt:lpstr>
      <vt:lpstr># Interaction round comparison</vt:lpstr>
      <vt:lpstr>Adaptation to user stopping tendency</vt:lpstr>
      <vt:lpstr>Simulation experiments</vt:lpstr>
      <vt:lpstr>Simulation experiments</vt:lpstr>
      <vt:lpstr>Additional user study experiments</vt:lpstr>
      <vt:lpstr>Next Topic</vt:lpstr>
      <vt:lpstr>Conclusions</vt:lpstr>
      <vt:lpstr>High-Level Challenges in Interface Computing  </vt:lpstr>
      <vt:lpstr>ICM: Future Directions</vt:lpstr>
      <vt:lpstr>Research in Interface Computing is Highly Interdisciplinary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zhai</dc:creator>
  <cp:lastModifiedBy>Zhai, Chengxiang</cp:lastModifiedBy>
  <cp:revision>60</cp:revision>
  <dcterms:created xsi:type="dcterms:W3CDTF">2013-09-17T19:36:26Z</dcterms:created>
  <dcterms:modified xsi:type="dcterms:W3CDTF">2017-04-07T22:11:41Z</dcterms:modified>
</cp:coreProperties>
</file>